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7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340" r:id="rId5"/>
    <p:sldId id="341" r:id="rId6"/>
    <p:sldId id="339" r:id="rId7"/>
    <p:sldId id="357" r:id="rId8"/>
    <p:sldId id="343" r:id="rId9"/>
    <p:sldId id="342" r:id="rId10"/>
    <p:sldId id="344" r:id="rId11"/>
    <p:sldId id="345" r:id="rId12"/>
    <p:sldId id="262" r:id="rId13"/>
    <p:sldId id="346" r:id="rId14"/>
    <p:sldId id="347" r:id="rId15"/>
    <p:sldId id="352" r:id="rId16"/>
    <p:sldId id="348" r:id="rId17"/>
    <p:sldId id="350" r:id="rId18"/>
    <p:sldId id="353" r:id="rId19"/>
    <p:sldId id="355" r:id="rId20"/>
    <p:sldId id="268" r:id="rId21"/>
    <p:sldId id="269" r:id="rId22"/>
    <p:sldId id="356" r:id="rId23"/>
    <p:sldId id="338" r:id="rId2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xo 2" panose="020B0604020202020204" charset="-52"/>
      <p:regular r:id="rId31"/>
      <p:bold r:id="rId32"/>
      <p:italic r:id="rId33"/>
      <p:boldItalic r:id="rId34"/>
    </p:embeddedFont>
    <p:embeddedFont>
      <p:font typeface="Fira Sans Extra Condensed Medium" panose="020B0604020202020204" charset="0"/>
      <p:regular r:id="rId35"/>
      <p:bold r:id="rId36"/>
      <p:italic r:id="rId37"/>
      <p:boldItalic r:id="rId38"/>
    </p:embeddedFont>
    <p:embeddedFont>
      <p:font typeface="Roboto Condensed Light" panose="020B0604020202020204" charset="0"/>
      <p:regular r:id="rId39"/>
      <p:bold r:id="rId40"/>
      <p:italic r:id="rId41"/>
      <p:boldItalic r:id="rId42"/>
    </p:embeddedFont>
    <p:embeddedFont>
      <p:font typeface="Squada One" panose="020B0604020202020204" charset="0"/>
      <p:regular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B45F05-A6C1-48AA-8FFF-631D9D1F955C}">
  <a:tblStyle styleId="{37B45F05-A6C1-48AA-8FFF-631D9D1F95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4" autoAdjust="0"/>
  </p:normalViewPr>
  <p:slideViewPr>
    <p:cSldViewPr>
      <p:cViewPr varScale="1">
        <p:scale>
          <a:sx n="129" d="100"/>
          <a:sy n="129" d="100"/>
        </p:scale>
        <p:origin x="126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82108486439197E-2"/>
          <c:y val="1.5355903834668855E-2"/>
          <c:w val="0.94061789151356079"/>
          <c:h val="0.89921716604193624"/>
        </c:manualLayout>
      </c:layout>
      <c:lineChart>
        <c:grouping val="standard"/>
        <c:varyColors val="0"/>
        <c:ser>
          <c:idx val="0"/>
          <c:order val="0"/>
          <c:tx>
            <c:strRef>
              <c:f>'ВЗИР в ВВП'!$B$4</c:f>
              <c:strCache>
                <c:ptCount val="1"/>
                <c:pt idx="0">
                  <c:v>ВЗИР в ВВП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'ВЗИР в ВВП'!$C$3:$W$3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'ВЗИР в ВВП'!$C$4:$W$4</c:f>
              <c:numCache>
                <c:formatCode>0.00</c:formatCode>
                <c:ptCount val="21"/>
                <c:pt idx="0">
                  <c:v>1.1301959002628756</c:v>
                </c:pt>
                <c:pt idx="1">
                  <c:v>1.0126094146610223</c:v>
                </c:pt>
                <c:pt idx="2">
                  <c:v>1.0267457896915091</c:v>
                </c:pt>
                <c:pt idx="3">
                  <c:v>1.0252395787940984</c:v>
                </c:pt>
                <c:pt idx="4">
                  <c:v>1.0720253624962079</c:v>
                </c:pt>
                <c:pt idx="5">
                  <c:v>1.1007602798262506</c:v>
                </c:pt>
                <c:pt idx="6">
                  <c:v>1.0972783014976404</c:v>
                </c:pt>
                <c:pt idx="7">
                  <c:v>1.1065553587200245</c:v>
                </c:pt>
                <c:pt idx="8">
                  <c:v>0.98</c:v>
                </c:pt>
                <c:pt idx="9" formatCode="General">
                  <c:v>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5D-40B8-9F06-337B990F1FF2}"/>
            </c:ext>
          </c:extLst>
        </c:ser>
        <c:ser>
          <c:idx val="1"/>
          <c:order val="1"/>
          <c:tx>
            <c:strRef>
              <c:f>'ВЗИР в ВВП'!$B$5</c:f>
              <c:strCache>
                <c:ptCount val="1"/>
                <c:pt idx="0">
                  <c:v>Утверждено "Государственная программа "Научно-технологическое развитие"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chemeClr val="tx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'ВЗИР в ВВП'!$C$3:$W$3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'ВЗИР в ВВП'!$C$5:$W$5</c:f>
              <c:numCache>
                <c:formatCode>0.00</c:formatCode>
                <c:ptCount val="21"/>
                <c:pt idx="9" formatCode="General">
                  <c:v>1.1000000000000001</c:v>
                </c:pt>
                <c:pt idx="10" formatCode="General">
                  <c:v>1.1299999999999999</c:v>
                </c:pt>
                <c:pt idx="11" formatCode="General">
                  <c:v>1.1499999999999999</c:v>
                </c:pt>
                <c:pt idx="12" formatCode="General">
                  <c:v>1.18</c:v>
                </c:pt>
                <c:pt idx="13" formatCode="General">
                  <c:v>1.21</c:v>
                </c:pt>
                <c:pt idx="14" formatCode="General">
                  <c:v>1.24</c:v>
                </c:pt>
                <c:pt idx="15" formatCode="General">
                  <c:v>1.27</c:v>
                </c:pt>
                <c:pt idx="16" formatCode="General">
                  <c:v>1.3</c:v>
                </c:pt>
                <c:pt idx="17" formatCode="General">
                  <c:v>1.34</c:v>
                </c:pt>
                <c:pt idx="18" formatCode="General">
                  <c:v>1.39</c:v>
                </c:pt>
                <c:pt idx="19" formatCode="General">
                  <c:v>1.44</c:v>
                </c:pt>
                <c:pt idx="20" formatCode="General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5D-40B8-9F06-337B990F1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484424"/>
        <c:axId val="523481800"/>
      </c:lineChart>
      <c:catAx>
        <c:axId val="523484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3481800"/>
        <c:crosses val="autoZero"/>
        <c:auto val="1"/>
        <c:lblAlgn val="ctr"/>
        <c:lblOffset val="100"/>
        <c:noMultiLvlLbl val="0"/>
      </c:catAx>
      <c:valAx>
        <c:axId val="523481800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3484424"/>
        <c:crosses val="autoZero"/>
        <c:crossBetween val="between"/>
      </c:valAx>
      <c:spPr>
        <a:noFill/>
        <a:ln>
          <a:solidFill>
            <a:schemeClr val="tx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Лист6!$A$2:$A$45</c:f>
              <c:strCache>
                <c:ptCount val="44"/>
                <c:pt idx="0">
                  <c:v>ГЗ ВУЗ Образование</c:v>
                </c:pt>
                <c:pt idx="1">
                  <c:v>ГЗ ПФИ</c:v>
                </c:pt>
                <c:pt idx="2">
                  <c:v>Соцподдержка</c:v>
                </c:pt>
                <c:pt idx="3">
                  <c:v>Инфраструктура Вузов</c:v>
                </c:pt>
                <c:pt idx="4">
                  <c:v>Обеспечение реализации ФП в рамках НП «Образование»</c:v>
                </c:pt>
                <c:pt idx="5">
                  <c:v>Обеспечение реализации программ высшего образования</c:v>
                </c:pt>
                <c:pt idx="6">
                  <c:v>Гранты РФФИ (в т. ч. в рамках НП «Наука»)</c:v>
                </c:pt>
                <c:pt idx="7">
                  <c:v>Мегасайенс, развитие приборной базы (в рамках НП «Наука»)</c:v>
                </c:pt>
                <c:pt idx="8">
                  <c:v>Международное сотрудничество</c:v>
                </c:pt>
                <c:pt idx="9">
                  <c:v>КНТП</c:v>
                </c:pt>
                <c:pt idx="10">
                  <c:v>Гранты РНФ (в рамках НП «Наука»)</c:v>
                </c:pt>
                <c:pt idx="11">
                  <c:v>Инфраструктура НИИ</c:v>
                </c:pt>
                <c:pt idx="12">
                  <c:v>Гранты НЦМУ (в рамках НП «Наука»)</c:v>
                </c:pt>
                <c:pt idx="13">
                  <c:v>ГЗ ПрИ ВУЗ</c:v>
                </c:pt>
                <c:pt idx="14">
                  <c:v>ГЗ ФИ ВУЗ</c:v>
                </c:pt>
                <c:pt idx="15">
                  <c:v>ПП 218 (в рамках НП «Наука»)</c:v>
                </c:pt>
                <c:pt idx="16">
                  <c:v>Прикладные исследования в области национальной экономики</c:v>
                </c:pt>
                <c:pt idx="17">
                  <c:v>Цифровой университет</c:v>
                </c:pt>
                <c:pt idx="18">
                  <c:v>Строительство и модернизация научных судов (в рамках НП «Наука»)</c:v>
                </c:pt>
                <c:pt idx="19">
                  <c:v>ПП 220</c:v>
                </c:pt>
                <c:pt idx="20">
                  <c:v>ЦКП, УНУ, ИИ</c:v>
                </c:pt>
                <c:pt idx="21">
                  <c:v>Национальная подписка (в рамках НП «Наука»)</c:v>
                </c:pt>
                <c:pt idx="22">
                  <c:v>ФНТП «Генетические технологии»</c:v>
                </c:pt>
                <c:pt idx="23">
                  <c:v>Управление в сфере научной деятельности и высшего образования</c:v>
                </c:pt>
                <c:pt idx="24">
                  <c:v>НТИ</c:v>
                </c:pt>
                <c:pt idx="25">
                  <c:v>Гранты НОЦ и СУНЦ (в рамках НП «Наука»)</c:v>
                </c:pt>
                <c:pt idx="26">
                  <c:v>ФНТП «Синхротронные и нейтронные исследования»</c:v>
                </c:pt>
                <c:pt idx="27">
                  <c:v>Фонд оплаты труда, иные выплаты персоналу в рамках реализации программ высшего образования</c:v>
                </c:pt>
                <c:pt idx="28">
                  <c:v>ГЗ ПФИ НИЦ «Курчатовский» (в т. ч. в рамках Мегасайенс НП «Наука»)</c:v>
                </c:pt>
                <c:pt idx="29">
                  <c:v>Цифровые платформы и сервисы</c:v>
                </c:pt>
                <c:pt idx="30">
                  <c:v>Популяризация науки, привлечение кадров</c:v>
                </c:pt>
                <c:pt idx="31">
                  <c:v>Молодые профессионалы</c:v>
                </c:pt>
                <c:pt idx="32">
                  <c:v>ГЗ на научно-исследовательские экспедиции (в рамках НП «Наука»)</c:v>
                </c:pt>
                <c:pt idx="33">
                  <c:v>Непрерывное образование</c:v>
                </c:pt>
                <c:pt idx="34">
                  <c:v>Гранты Президента</c:v>
                </c:pt>
                <c:pt idx="35">
                  <c:v>Экспорт образования</c:v>
                </c:pt>
                <c:pt idx="36">
                  <c:v>Наукограды</c:v>
                </c:pt>
                <c:pt idx="37">
                  <c:v>Премии Правительства и Президента в области НиТ</c:v>
                </c:pt>
                <c:pt idx="38">
                  <c:v>Международное продвижение нац. журналов</c:v>
                </c:pt>
                <c:pt idx="39">
                  <c:v>Кадры для ОПК</c:v>
                </c:pt>
                <c:pt idx="40">
                  <c:v>Качество ВО</c:v>
                </c:pt>
                <c:pt idx="41">
                  <c:v>Субсидии на ФП Информационная безопасность</c:v>
                </c:pt>
                <c:pt idx="42">
                  <c:v>Закупки в рамках Премий Правительства и Президента в области НиТ</c:v>
                </c:pt>
                <c:pt idx="43">
                  <c:v>НЭБ</c:v>
                </c:pt>
              </c:strCache>
            </c:strRef>
          </c:cat>
          <c:val>
            <c:numRef>
              <c:f>Лист6!$B$2:$B$45</c:f>
            </c:numRef>
          </c:val>
          <c:extLst>
            <c:ext xmlns:c16="http://schemas.microsoft.com/office/drawing/2014/chart" uri="{C3380CC4-5D6E-409C-BE32-E72D297353CC}">
              <c16:uniqueId val="{00000000-964A-47E9-BCFE-693F5F53209B}"/>
            </c:ext>
          </c:extLst>
        </c:ser>
        <c:ser>
          <c:idx val="1"/>
          <c:order val="1"/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Лист6!$A$2:$A$45</c:f>
              <c:strCache>
                <c:ptCount val="44"/>
                <c:pt idx="0">
                  <c:v>ГЗ ВУЗ Образование</c:v>
                </c:pt>
                <c:pt idx="1">
                  <c:v>ГЗ ПФИ</c:v>
                </c:pt>
                <c:pt idx="2">
                  <c:v>Соцподдержка</c:v>
                </c:pt>
                <c:pt idx="3">
                  <c:v>Инфраструктура Вузов</c:v>
                </c:pt>
                <c:pt idx="4">
                  <c:v>Обеспечение реализации ФП в рамках НП «Образование»</c:v>
                </c:pt>
                <c:pt idx="5">
                  <c:v>Обеспечение реализации программ высшего образования</c:v>
                </c:pt>
                <c:pt idx="6">
                  <c:v>Гранты РФФИ (в т. ч. в рамках НП «Наука»)</c:v>
                </c:pt>
                <c:pt idx="7">
                  <c:v>Мегасайенс, развитие приборной базы (в рамках НП «Наука»)</c:v>
                </c:pt>
                <c:pt idx="8">
                  <c:v>Международное сотрудничество</c:v>
                </c:pt>
                <c:pt idx="9">
                  <c:v>КНТП</c:v>
                </c:pt>
                <c:pt idx="10">
                  <c:v>Гранты РНФ (в рамках НП «Наука»)</c:v>
                </c:pt>
                <c:pt idx="11">
                  <c:v>Инфраструктура НИИ</c:v>
                </c:pt>
                <c:pt idx="12">
                  <c:v>Гранты НЦМУ (в рамках НП «Наука»)</c:v>
                </c:pt>
                <c:pt idx="13">
                  <c:v>ГЗ ПрИ ВУЗ</c:v>
                </c:pt>
                <c:pt idx="14">
                  <c:v>ГЗ ФИ ВУЗ</c:v>
                </c:pt>
                <c:pt idx="15">
                  <c:v>ПП 218 (в рамках НП «Наука»)</c:v>
                </c:pt>
                <c:pt idx="16">
                  <c:v>Прикладные исследования в области национальной экономики</c:v>
                </c:pt>
                <c:pt idx="17">
                  <c:v>Цифровой университет</c:v>
                </c:pt>
                <c:pt idx="18">
                  <c:v>Строительство и модернизация научных судов (в рамках НП «Наука»)</c:v>
                </c:pt>
                <c:pt idx="19">
                  <c:v>ПП 220</c:v>
                </c:pt>
                <c:pt idx="20">
                  <c:v>ЦКП, УНУ, ИИ</c:v>
                </c:pt>
                <c:pt idx="21">
                  <c:v>Национальная подписка (в рамках НП «Наука»)</c:v>
                </c:pt>
                <c:pt idx="22">
                  <c:v>ФНТП «Генетические технологии»</c:v>
                </c:pt>
                <c:pt idx="23">
                  <c:v>Управление в сфере научной деятельности и высшего образования</c:v>
                </c:pt>
                <c:pt idx="24">
                  <c:v>НТИ</c:v>
                </c:pt>
                <c:pt idx="25">
                  <c:v>Гранты НОЦ и СУНЦ (в рамках НП «Наука»)</c:v>
                </c:pt>
                <c:pt idx="26">
                  <c:v>ФНТП «Синхротронные и нейтронные исследования»</c:v>
                </c:pt>
                <c:pt idx="27">
                  <c:v>Фонд оплаты труда, иные выплаты персоналу в рамках реализации программ высшего образования</c:v>
                </c:pt>
                <c:pt idx="28">
                  <c:v>ГЗ ПФИ НИЦ «Курчатовский» (в т. ч. в рамках Мегасайенс НП «Наука»)</c:v>
                </c:pt>
                <c:pt idx="29">
                  <c:v>Цифровые платформы и сервисы</c:v>
                </c:pt>
                <c:pt idx="30">
                  <c:v>Популяризация науки, привлечение кадров</c:v>
                </c:pt>
                <c:pt idx="31">
                  <c:v>Молодые профессионалы</c:v>
                </c:pt>
                <c:pt idx="32">
                  <c:v>ГЗ на научно-исследовательские экспедиции (в рамках НП «Наука»)</c:v>
                </c:pt>
                <c:pt idx="33">
                  <c:v>Непрерывное образование</c:v>
                </c:pt>
                <c:pt idx="34">
                  <c:v>Гранты Президента</c:v>
                </c:pt>
                <c:pt idx="35">
                  <c:v>Экспорт образования</c:v>
                </c:pt>
                <c:pt idx="36">
                  <c:v>Наукограды</c:v>
                </c:pt>
                <c:pt idx="37">
                  <c:v>Премии Правительства и Президента в области НиТ</c:v>
                </c:pt>
                <c:pt idx="38">
                  <c:v>Международное продвижение нац. журналов</c:v>
                </c:pt>
                <c:pt idx="39">
                  <c:v>Кадры для ОПК</c:v>
                </c:pt>
                <c:pt idx="40">
                  <c:v>Качество ВО</c:v>
                </c:pt>
                <c:pt idx="41">
                  <c:v>Субсидии на ФП Информационная безопасность</c:v>
                </c:pt>
                <c:pt idx="42">
                  <c:v>Закупки в рамках Премий Правительства и Президента в области НиТ</c:v>
                </c:pt>
                <c:pt idx="43">
                  <c:v>НЭБ</c:v>
                </c:pt>
              </c:strCache>
            </c:strRef>
          </c:cat>
          <c:val>
            <c:numRef>
              <c:f>Лист6!$C$2:$C$45</c:f>
              <c:numCache>
                <c:formatCode>General</c:formatCode>
                <c:ptCount val="44"/>
                <c:pt idx="0">
                  <c:v>334840</c:v>
                </c:pt>
                <c:pt idx="1">
                  <c:v>112447</c:v>
                </c:pt>
                <c:pt idx="2">
                  <c:v>76032</c:v>
                </c:pt>
                <c:pt idx="3">
                  <c:v>29922</c:v>
                </c:pt>
                <c:pt idx="4">
                  <c:v>28854</c:v>
                </c:pt>
                <c:pt idx="5">
                  <c:v>24718</c:v>
                </c:pt>
                <c:pt idx="6">
                  <c:v>22165</c:v>
                </c:pt>
                <c:pt idx="7">
                  <c:v>16592</c:v>
                </c:pt>
                <c:pt idx="8">
                  <c:v>14851</c:v>
                </c:pt>
                <c:pt idx="9">
                  <c:v>12627</c:v>
                </c:pt>
                <c:pt idx="10">
                  <c:v>9037</c:v>
                </c:pt>
                <c:pt idx="11">
                  <c:v>8077</c:v>
                </c:pt>
                <c:pt idx="12">
                  <c:v>7733</c:v>
                </c:pt>
                <c:pt idx="13">
                  <c:v>7073</c:v>
                </c:pt>
                <c:pt idx="14">
                  <c:v>6792</c:v>
                </c:pt>
                <c:pt idx="15">
                  <c:v>5167</c:v>
                </c:pt>
                <c:pt idx="16">
                  <c:v>5012</c:v>
                </c:pt>
                <c:pt idx="17">
                  <c:v>4755</c:v>
                </c:pt>
                <c:pt idx="18">
                  <c:v>4740</c:v>
                </c:pt>
                <c:pt idx="19">
                  <c:v>3183</c:v>
                </c:pt>
                <c:pt idx="20">
                  <c:v>2854</c:v>
                </c:pt>
                <c:pt idx="21">
                  <c:v>2698</c:v>
                </c:pt>
                <c:pt idx="22">
                  <c:v>2245</c:v>
                </c:pt>
                <c:pt idx="23">
                  <c:v>2174</c:v>
                </c:pt>
                <c:pt idx="24">
                  <c:v>2074</c:v>
                </c:pt>
                <c:pt idx="25">
                  <c:v>1621</c:v>
                </c:pt>
                <c:pt idx="26">
                  <c:v>1592</c:v>
                </c:pt>
                <c:pt idx="27">
                  <c:v>1481</c:v>
                </c:pt>
                <c:pt idx="28">
                  <c:v>1474</c:v>
                </c:pt>
                <c:pt idx="29">
                  <c:v>1352</c:v>
                </c:pt>
                <c:pt idx="30">
                  <c:v>1120</c:v>
                </c:pt>
                <c:pt idx="31">
                  <c:v>1055</c:v>
                </c:pt>
                <c:pt idx="32">
                  <c:v>1000</c:v>
                </c:pt>
                <c:pt idx="33">
                  <c:v>911</c:v>
                </c:pt>
                <c:pt idx="34">
                  <c:v>748</c:v>
                </c:pt>
                <c:pt idx="35">
                  <c:v>384</c:v>
                </c:pt>
                <c:pt idx="36">
                  <c:v>382</c:v>
                </c:pt>
                <c:pt idx="37">
                  <c:v>320</c:v>
                </c:pt>
                <c:pt idx="38">
                  <c:v>270</c:v>
                </c:pt>
                <c:pt idx="39">
                  <c:v>77</c:v>
                </c:pt>
                <c:pt idx="40">
                  <c:v>66</c:v>
                </c:pt>
                <c:pt idx="41">
                  <c:v>55</c:v>
                </c:pt>
                <c:pt idx="42">
                  <c:v>13</c:v>
                </c:pt>
                <c:pt idx="4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4A-47E9-BCFE-693F5F532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5735936"/>
        <c:axId val="605731672"/>
      </c:barChart>
      <c:catAx>
        <c:axId val="60573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731672"/>
        <c:crosses val="autoZero"/>
        <c:auto val="1"/>
        <c:lblAlgn val="ctr"/>
        <c:lblOffset val="100"/>
        <c:noMultiLvlLbl val="0"/>
      </c:catAx>
      <c:valAx>
        <c:axId val="6057316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73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</cdr:x>
      <cdr:y>0.71039</cdr:y>
    </cdr:from>
    <cdr:to>
      <cdr:x>0.285</cdr:x>
      <cdr:y>0.93041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D0BFE90-D7E7-4C01-A70E-90AF56F00243}"/>
            </a:ext>
          </a:extLst>
        </cdr:cNvPr>
        <cdr:cNvSpPr txBox="1"/>
      </cdr:nvSpPr>
      <cdr:spPr>
        <a:xfrm xmlns:a="http://schemas.openxmlformats.org/drawingml/2006/main">
          <a:off x="1691680" y="29523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Фактические данные</a:t>
          </a:r>
        </a:p>
      </cdr:txBody>
    </cdr:sp>
  </cdr:relSizeAnchor>
  <cdr:relSizeAnchor xmlns:cdr="http://schemas.openxmlformats.org/drawingml/2006/chartDrawing">
    <cdr:from>
      <cdr:x>0.563</cdr:x>
      <cdr:y>0.5891</cdr:y>
    </cdr:from>
    <cdr:to>
      <cdr:x>0.68112</cdr:x>
      <cdr:y>0.65841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698B32B-9514-4829-81FC-2D6C99BFFDC6}"/>
            </a:ext>
          </a:extLst>
        </cdr:cNvPr>
        <cdr:cNvSpPr txBox="1"/>
      </cdr:nvSpPr>
      <cdr:spPr>
        <a:xfrm xmlns:a="http://schemas.openxmlformats.org/drawingml/2006/main">
          <a:off x="5148064" y="2448272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0.626</cdr:x>
      <cdr:y>0.43316</cdr:y>
    </cdr:from>
    <cdr:to>
      <cdr:x>0.8835</cdr:x>
      <cdr:y>0.65319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579A755-D6E3-4B33-9EB3-B64F7E11EEA7}"/>
            </a:ext>
          </a:extLst>
        </cdr:cNvPr>
        <cdr:cNvSpPr txBox="1"/>
      </cdr:nvSpPr>
      <cdr:spPr>
        <a:xfrm xmlns:a="http://schemas.openxmlformats.org/drawingml/2006/main">
          <a:off x="5724128" y="1800200"/>
          <a:ext cx="23545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Плановые данные</a:t>
          </a:r>
        </a:p>
        <a:p xmlns:a="http://schemas.openxmlformats.org/drawingml/2006/main">
          <a:r>
            <a:rPr lang="ru-RU" dirty="0"/>
            <a:t>Утверждено</a:t>
          </a:r>
        </a:p>
        <a:p xmlns:a="http://schemas.openxmlformats.org/drawingml/2006/main">
          <a:r>
            <a:rPr lang="ru-RU" dirty="0"/>
            <a:t> «Государственная программа</a:t>
          </a:r>
        </a:p>
        <a:p xmlns:a="http://schemas.openxmlformats.org/drawingml/2006/main">
          <a:r>
            <a:rPr lang="ru-RU" dirty="0"/>
            <a:t> "Научно-технологическое развитие"»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0.93568</cdr:y>
    </cdr:from>
    <cdr:to>
      <cdr:x>0.2069</cdr:x>
      <cdr:y>0.98121</cdr:y>
    </cdr:to>
    <cdr:sp macro="" textlink="">
      <cdr:nvSpPr>
        <cdr:cNvPr id="6" name="TextBox 149">
          <a:extLst xmlns:a="http://schemas.openxmlformats.org/drawingml/2006/main">
            <a:ext uri="{FF2B5EF4-FFF2-40B4-BE49-F238E27FC236}">
              <a16:creationId xmlns:a16="http://schemas.microsoft.com/office/drawing/2014/main" id="{2D6141AA-3C9C-439C-94CD-08B9AB37897D}"/>
            </a:ext>
          </a:extLst>
        </cdr:cNvPr>
        <cdr:cNvSpPr txBox="1"/>
      </cdr:nvSpPr>
      <cdr:spPr>
        <a:xfrm xmlns:a="http://schemas.openxmlformats.org/drawingml/2006/main">
          <a:off x="0" y="3888634"/>
          <a:ext cx="1891865" cy="1891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u-RU" sz="1200" dirty="0"/>
            <a:t>Источник: </a:t>
          </a:r>
          <a:r>
            <a:rPr lang="en-US" sz="1200" dirty="0"/>
            <a:t>https://</a:t>
          </a:r>
          <a:r>
            <a:rPr lang="ru-RU" sz="1200" dirty="0" err="1"/>
            <a:t>нтр.рф</a:t>
          </a:r>
          <a:endParaRPr lang="ru-RU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D014E-D81C-4EDC-9BA6-952593209EB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6180-092B-4E10-8616-B857B4F1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86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0478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19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77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32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37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5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9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21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08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71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5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59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2.png"/><Relationship Id="rId7" Type="http://schemas.openxmlformats.org/officeDocument/2006/relationships/image" Target="../media/image8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55.png"/><Relationship Id="rId10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39" Type="http://schemas.openxmlformats.org/officeDocument/2006/relationships/image" Target="../media/image130.png"/><Relationship Id="rId21" Type="http://schemas.openxmlformats.org/officeDocument/2006/relationships/image" Target="../media/image113.png"/><Relationship Id="rId34" Type="http://schemas.openxmlformats.org/officeDocument/2006/relationships/image" Target="../media/image125.png"/><Relationship Id="rId42" Type="http://schemas.openxmlformats.org/officeDocument/2006/relationships/image" Target="../media/image133.png"/><Relationship Id="rId47" Type="http://schemas.openxmlformats.org/officeDocument/2006/relationships/image" Target="../media/image138.png"/><Relationship Id="rId50" Type="http://schemas.openxmlformats.org/officeDocument/2006/relationships/image" Target="../media/image141.png"/><Relationship Id="rId55" Type="http://schemas.openxmlformats.org/officeDocument/2006/relationships/image" Target="../media/image146.png"/><Relationship Id="rId7" Type="http://schemas.openxmlformats.org/officeDocument/2006/relationships/image" Target="../media/image99.png"/><Relationship Id="rId2" Type="http://schemas.openxmlformats.org/officeDocument/2006/relationships/image" Target="../media/image84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29" Type="http://schemas.openxmlformats.org/officeDocument/2006/relationships/image" Target="../media/image121.png"/><Relationship Id="rId41" Type="http://schemas.openxmlformats.org/officeDocument/2006/relationships/image" Target="../media/image132.png"/><Relationship Id="rId54" Type="http://schemas.openxmlformats.org/officeDocument/2006/relationships/image" Target="../media/image145.png"/><Relationship Id="rId62" Type="http://schemas.openxmlformats.org/officeDocument/2006/relationships/image" Target="../media/image1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32" Type="http://schemas.openxmlformats.org/officeDocument/2006/relationships/image" Target="../media/image123.png"/><Relationship Id="rId37" Type="http://schemas.openxmlformats.org/officeDocument/2006/relationships/image" Target="../media/image128.png"/><Relationship Id="rId40" Type="http://schemas.openxmlformats.org/officeDocument/2006/relationships/image" Target="../media/image131.png"/><Relationship Id="rId45" Type="http://schemas.openxmlformats.org/officeDocument/2006/relationships/image" Target="../media/image136.png"/><Relationship Id="rId53" Type="http://schemas.openxmlformats.org/officeDocument/2006/relationships/image" Target="../media/image144.png"/><Relationship Id="rId58" Type="http://schemas.openxmlformats.org/officeDocument/2006/relationships/image" Target="../media/image71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36" Type="http://schemas.openxmlformats.org/officeDocument/2006/relationships/image" Target="../media/image127.png"/><Relationship Id="rId49" Type="http://schemas.openxmlformats.org/officeDocument/2006/relationships/image" Target="../media/image140.png"/><Relationship Id="rId57" Type="http://schemas.openxmlformats.org/officeDocument/2006/relationships/image" Target="../media/image148.png"/><Relationship Id="rId61" Type="http://schemas.openxmlformats.org/officeDocument/2006/relationships/image" Target="../media/image151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31" Type="http://schemas.openxmlformats.org/officeDocument/2006/relationships/image" Target="../media/image80.png"/><Relationship Id="rId44" Type="http://schemas.openxmlformats.org/officeDocument/2006/relationships/image" Target="../media/image135.png"/><Relationship Id="rId52" Type="http://schemas.openxmlformats.org/officeDocument/2006/relationships/image" Target="../media/image143.png"/><Relationship Id="rId60" Type="http://schemas.openxmlformats.org/officeDocument/2006/relationships/image" Target="../media/image150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Relationship Id="rId35" Type="http://schemas.openxmlformats.org/officeDocument/2006/relationships/image" Target="../media/image126.png"/><Relationship Id="rId43" Type="http://schemas.openxmlformats.org/officeDocument/2006/relationships/image" Target="../media/image134.png"/><Relationship Id="rId48" Type="http://schemas.openxmlformats.org/officeDocument/2006/relationships/image" Target="../media/image139.png"/><Relationship Id="rId56" Type="http://schemas.openxmlformats.org/officeDocument/2006/relationships/image" Target="../media/image147.png"/><Relationship Id="rId8" Type="http://schemas.openxmlformats.org/officeDocument/2006/relationships/image" Target="../media/image100.png"/><Relationship Id="rId51" Type="http://schemas.openxmlformats.org/officeDocument/2006/relationships/image" Target="../media/image142.png"/><Relationship Id="rId3" Type="http://schemas.openxmlformats.org/officeDocument/2006/relationships/image" Target="../media/image95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33" Type="http://schemas.openxmlformats.org/officeDocument/2006/relationships/image" Target="../media/image124.png"/><Relationship Id="rId38" Type="http://schemas.openxmlformats.org/officeDocument/2006/relationships/image" Target="../media/image129.png"/><Relationship Id="rId46" Type="http://schemas.openxmlformats.org/officeDocument/2006/relationships/image" Target="../media/image137.png"/><Relationship Id="rId59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kberdina.vv@uiec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5;&#1090;&#1088;.&#1088;&#1092;/ways/vzaimodeystvie-i-kooperatsiya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&#1085;&#1090;&#1088;.&#1088;&#1092;/ways/upravlenie-i-investitsi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hyperlink" Target="https://&#1085;&#1090;&#1088;.&#1088;&#1092;/ways/sotrudnichestvo-i-integratsiya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&#1085;&#1090;&#1088;.&#1088;&#1092;/ways/kadry-i-chelovecheskiy-kapital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&#1085;&#1090;&#1088;.&#1088;&#1092;/ways/infrastruktura-i-sreda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&#1085;&#1090;&#1088;.&#1088;&#1092;/challenges-priorities/vyrabotka-i-sokhranenie-energii/" TargetMode="External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21" Type="http://schemas.openxmlformats.org/officeDocument/2006/relationships/image" Target="../media/image25.png"/><Relationship Id="rId7" Type="http://schemas.openxmlformats.org/officeDocument/2006/relationships/hyperlink" Target="https://&#1085;&#1090;&#1088;.&#1088;&#1092;/challenges-priorities/istoshchenie-prirodnykh-resursov-i-ukhudshenie-ekologii/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hyperlink" Target="https://&#1085;&#1090;&#1088;.&#1088;&#1092;/challenges-priorities/ugrozy-natsionalnoy-bezopasnosti/" TargetMode="Externa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hyperlink" Target="https://&#1085;&#1090;&#1088;.&#1088;&#1092;/challenges-priorities/prodovolstvennaya-bezopasnost/" TargetMode="External"/><Relationship Id="rId19" Type="http://schemas.openxmlformats.org/officeDocument/2006/relationships/hyperlink" Target="https://&#1085;&#1090;&#1088;.&#1088;&#1092;/challenges-priorities/osvoenie-territorii-strany-mirovogo-okeana-arktiki-i-antarktiki/" TargetMode="External"/><Relationship Id="rId4" Type="http://schemas.openxmlformats.org/officeDocument/2006/relationships/hyperlink" Target="https://&#1085;&#1090;&#1088;.&#1088;&#1092;/challenges-priorities/starenie-naseleniya-i-novye-bolezni/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3604276" y="3176538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Овчинникова Анна Владимировна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Удмуртский филиал Институт экономики УрО РАН</a:t>
            </a:r>
            <a:endParaRPr sz="1400" dirty="0"/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1135981" y="1203598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rgbClr val="434343"/>
                </a:solidFill>
              </a:rPr>
              <a:t>Консорциум - это решение проблемы или его видимость?</a:t>
            </a:r>
            <a:endParaRPr sz="1600" dirty="0">
              <a:solidFill>
                <a:srgbClr val="434343"/>
              </a:solidFill>
            </a:endParaRPr>
          </a:p>
        </p:txBody>
      </p:sp>
      <p:cxnSp>
        <p:nvCxnSpPr>
          <p:cNvPr id="138" name="Google Shape;138;p28"/>
          <p:cNvCxnSpPr/>
          <p:nvPr/>
        </p:nvCxnSpPr>
        <p:spPr>
          <a:xfrm>
            <a:off x="6085900" y="3176538"/>
            <a:ext cx="20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Рисунок 4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9000"/>
            <a:ext cx="1174750" cy="5686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47151-EF13-4B87-9097-730E85CC3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850"/>
            <a:ext cx="8964488" cy="634724"/>
          </a:xfrm>
        </p:spPr>
        <p:txBody>
          <a:bodyPr/>
          <a:lstStyle/>
          <a:p>
            <a:r>
              <a:rPr lang="ru-RU" dirty="0"/>
              <a:t>Преимущества консорциумов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803B0-001C-4F2A-8B1D-7188F878F6BC}"/>
              </a:ext>
            </a:extLst>
          </p:cNvPr>
          <p:cNvSpPr txBox="1"/>
          <p:nvPr/>
        </p:nvSpPr>
        <p:spPr>
          <a:xfrm>
            <a:off x="0" y="938044"/>
            <a:ext cx="9144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0" i="0" u="none" strike="noStrike" cap="none" dirty="0">
                <a:solidFill>
                  <a:srgbClr val="000000"/>
                </a:solidFill>
                <a:effectLst/>
                <a:latin typeface="Exo 2" panose="020B0604020202020204" charset="-52"/>
                <a:sym typeface="Arial"/>
              </a:rPr>
              <a:t>не нужно образовывать юридическое лицо и нести связанные с регистрацией и перерегистрациями временные, организационные и финансовые затраты;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i="0" u="none" strike="noStrike" cap="none" dirty="0">
                <a:solidFill>
                  <a:srgbClr val="000000"/>
                </a:solidFill>
                <a:effectLst/>
                <a:latin typeface="Exo 2" panose="020B0604020202020204" charset="-52"/>
                <a:sym typeface="Arial"/>
              </a:rPr>
              <a:t>мобильность, быстрота вхождения и выхода из его состава отдельных участников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i="0" u="none" strike="noStrike" cap="none" dirty="0">
                <a:solidFill>
                  <a:srgbClr val="000000"/>
                </a:solidFill>
                <a:effectLst/>
                <a:latin typeface="Exo 2" panose="020B0604020202020204" charset="-52"/>
                <a:sym typeface="Arial"/>
              </a:rPr>
              <a:t>нет обязательных вступительных взносов, членских взносов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i="0" u="none" strike="noStrike" cap="none" dirty="0">
                <a:solidFill>
                  <a:srgbClr val="000000"/>
                </a:solidFill>
                <a:effectLst/>
                <a:latin typeface="Exo 2" panose="020B0604020202020204" charset="-52"/>
                <a:sym typeface="Arial"/>
              </a:rPr>
              <a:t>вышедшие из консорциума участники не несут ответственности по хозяйственным договорам, заключенным консорциумом в период нахождения такого участника в его составе после выхода из него;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i="0" u="none" strike="noStrike" cap="none" dirty="0">
                <a:solidFill>
                  <a:srgbClr val="000000"/>
                </a:solidFill>
                <a:effectLst/>
                <a:latin typeface="Exo 2" panose="020B0604020202020204" charset="-52"/>
                <a:sym typeface="Arial"/>
              </a:rPr>
              <a:t>возможность внесения в общее дело (складочный капитал) как денег и имущества, так и профессиональных и иных знаний, умений, навыков, деловой репутации, деловых связей, опыта, информации, товарного знака и всех возможных видов материальных и нематериальных активов;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i="0" u="none" strike="noStrike" cap="none" dirty="0">
                <a:solidFill>
                  <a:srgbClr val="000000"/>
                </a:solidFill>
                <a:effectLst/>
                <a:latin typeface="Exo 2" panose="020B0604020202020204" charset="-52"/>
                <a:sym typeface="Arial"/>
              </a:rPr>
              <a:t>гибкость и вариантность схем управления консорциумом;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i="0" u="none" strike="noStrike" cap="none" dirty="0">
                <a:solidFill>
                  <a:srgbClr val="000000"/>
                </a:solidFill>
                <a:effectLst/>
                <a:latin typeface="Exo 2" panose="020B0604020202020204" charset="-52"/>
                <a:sym typeface="Arial"/>
              </a:rPr>
              <a:t>возможность объединения, концентрации капиталов на ключевых направлениях, решения приоритетных программ и задач;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0" i="0" u="none" strike="noStrike" cap="none" dirty="0">
                <a:solidFill>
                  <a:srgbClr val="000000"/>
                </a:solidFill>
                <a:effectLst/>
                <a:latin typeface="Exo 2" panose="020B0604020202020204" charset="-52"/>
                <a:sym typeface="Arial"/>
              </a:rPr>
              <a:t>возможность привлечения компании с известным товарным знаком («раскрученным брэндом»), который может использоваться в общих целях.</a:t>
            </a:r>
          </a:p>
        </p:txBody>
      </p:sp>
    </p:spTree>
    <p:extLst>
      <p:ext uri="{BB962C8B-B14F-4D97-AF65-F5344CB8AC3E}">
        <p14:creationId xmlns:p14="http://schemas.microsoft.com/office/powerpoint/2010/main" val="407026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B1BB445-A959-4464-B946-9CB6BE8A2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850"/>
            <a:ext cx="8964488" cy="634724"/>
          </a:xfrm>
        </p:spPr>
        <p:txBody>
          <a:bodyPr/>
          <a:lstStyle/>
          <a:p>
            <a:r>
              <a:rPr lang="ru-RU" dirty="0"/>
              <a:t>Недостатки консорциумов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FC304-BD47-472E-B675-09E1F59C3752}"/>
              </a:ext>
            </a:extLst>
          </p:cNvPr>
          <p:cNvSpPr txBox="1"/>
          <p:nvPr/>
        </p:nvSpPr>
        <p:spPr>
          <a:xfrm>
            <a:off x="251520" y="1131590"/>
            <a:ext cx="88924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Exo 2" panose="020B0604020202020204" charset="-52"/>
              </a:rPr>
              <a:t>временный характер деятельности, что делает труднореализуемой возможность постоянного инновационного развития консорциума;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chemeClr val="tx1"/>
              </a:solidFill>
              <a:effectLst/>
              <a:latin typeface="Exo 2" panose="020B0604020202020204" charset="-52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Exo 2" panose="020B0604020202020204" charset="-52"/>
              </a:rPr>
              <a:t> сосредоточение интересов участников преимущественно вокруг финансово-экономической сферы. Нередки конфликты интересов в сфере обоснования и распределения затрат при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42831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500" dirty="0"/>
              <a:t>ВИДЫ И РЕЗУЛЬТАТЫ КОНСОРЦИУМОВ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4964179" y="2067694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217" name="Google Shape;217;p34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34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Моделирование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8B4CC-A336-4454-AACD-2A907EF4D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850"/>
            <a:ext cx="9144000" cy="562716"/>
          </a:xfrm>
        </p:spPr>
        <p:txBody>
          <a:bodyPr/>
          <a:lstStyle/>
          <a:p>
            <a:r>
              <a:rPr lang="ru-RU" dirty="0"/>
              <a:t>Цели и Участники консорциума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F2249E0-AC38-4109-896C-C5C6BAEC9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35763"/>
              </p:ext>
            </p:extLst>
          </p:nvPr>
        </p:nvGraphicFramePr>
        <p:xfrm>
          <a:off x="251520" y="915567"/>
          <a:ext cx="7200801" cy="4234815"/>
        </p:xfrm>
        <a:graphic>
          <a:graphicData uri="http://schemas.openxmlformats.org/drawingml/2006/table">
            <a:tbl>
              <a:tblPr>
                <a:tableStyleId>{37B45F05-A6C1-48AA-8FFF-631D9D1F955C}</a:tableStyleId>
              </a:tblPr>
              <a:tblGrid>
                <a:gridCol w="1290505">
                  <a:extLst>
                    <a:ext uri="{9D8B030D-6E8A-4147-A177-3AD203B41FA5}">
                      <a16:colId xmlns:a16="http://schemas.microsoft.com/office/drawing/2014/main" val="3306619831"/>
                    </a:ext>
                  </a:extLst>
                </a:gridCol>
                <a:gridCol w="4110098">
                  <a:extLst>
                    <a:ext uri="{9D8B030D-6E8A-4147-A177-3AD203B41FA5}">
                      <a16:colId xmlns:a16="http://schemas.microsoft.com/office/drawing/2014/main" val="3797875761"/>
                    </a:ext>
                  </a:extLst>
                </a:gridCol>
                <a:gridCol w="900099">
                  <a:extLst>
                    <a:ext uri="{9D8B030D-6E8A-4147-A177-3AD203B41FA5}">
                      <a16:colId xmlns:a16="http://schemas.microsoft.com/office/drawing/2014/main" val="2881625625"/>
                    </a:ext>
                  </a:extLst>
                </a:gridCol>
                <a:gridCol w="900099">
                  <a:extLst>
                    <a:ext uri="{9D8B030D-6E8A-4147-A177-3AD203B41FA5}">
                      <a16:colId xmlns:a16="http://schemas.microsoft.com/office/drawing/2014/main" val="109427260"/>
                    </a:ext>
                  </a:extLst>
                </a:gridCol>
              </a:tblGrid>
              <a:tr h="214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Exo 2" panose="020B0604020202020204" charset="-52"/>
                        </a:rPr>
                        <a:t>Обозначение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Exo 2" panose="020B0604020202020204" charset="-52"/>
                        </a:rPr>
                        <a:t>ЦЕЛЬ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Цвет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Баллы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13153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Ц1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Качество НТР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295937"/>
                  </a:ext>
                </a:extLst>
              </a:tr>
              <a:tr h="202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Ц2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Exo 2" panose="020B0604020202020204" charset="-52"/>
                        </a:rPr>
                        <a:t>Наукометрические</a:t>
                      </a:r>
                      <a:r>
                        <a:rPr lang="ru-RU" sz="1400" u="none" strike="noStrike" dirty="0">
                          <a:effectLst/>
                          <a:latin typeface="Exo 2" panose="020B0604020202020204" charset="-52"/>
                        </a:rPr>
                        <a:t> показатели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496661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Ц3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Косорциум ради Консорциума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40695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816767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Участники: ВУЗ и НО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054092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У1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Exo 2" panose="020B0604020202020204" charset="-52"/>
                        </a:rPr>
                        <a:t>Эффективные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707778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У2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Неэффективные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596413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24342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Регион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486501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Р1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Активный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79631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Р2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Пассивный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438609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685266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Exo 2" panose="020B0604020202020204" charset="-52"/>
                        </a:rPr>
                        <a:t>Индустриальный партер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848692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П1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Exo 2" panose="020B0604020202020204" charset="-52"/>
                        </a:rPr>
                        <a:t>Включенный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411772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Exo 2" panose="020B0604020202020204" charset="-52"/>
                        </a:rPr>
                        <a:t>П2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Exo 2" panose="020B0604020202020204" charset="-52"/>
                        </a:rPr>
                        <a:t>Невключенный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230106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400" b="0" i="0" u="none" strike="noStrike" cap="non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Консорциум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203966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Р1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Результативный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Более 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809027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Р2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Нерезультативный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Менее 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22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65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01DA916-350A-4EDE-9352-023213A91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94100"/>
              </p:ext>
            </p:extLst>
          </p:nvPr>
        </p:nvGraphicFramePr>
        <p:xfrm>
          <a:off x="0" y="736583"/>
          <a:ext cx="9001000" cy="4388114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138334419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917445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1338095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6639099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0265202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0286963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295576687"/>
                    </a:ext>
                  </a:extLst>
                </a:gridCol>
              </a:tblGrid>
              <a:tr h="29241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Цель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Участники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Регион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Индустр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партнер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Консорциум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715398"/>
                  </a:ext>
                </a:extLst>
              </a:tr>
              <a:tr h="109905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Качество НТР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46737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76834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137713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093688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75303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44414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68995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58036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720346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20348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788923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7400"/>
                  </a:ext>
                </a:extLst>
              </a:tr>
              <a:tr h="109905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Наукометрические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 показатели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846631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55237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2194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55438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040078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1817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521346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99054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599297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35909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63906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59460"/>
                  </a:ext>
                </a:extLst>
              </a:tr>
              <a:tr h="109905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Консорциум ради консорциума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271985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689244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446299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9304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346267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12180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93404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59967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67466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22675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245942"/>
                  </a:ext>
                </a:extLst>
              </a:tr>
              <a:tr h="10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14" marR="4814" marT="4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85564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19DA5D-80F7-4716-A5E9-CA893F602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4" y="123478"/>
            <a:ext cx="9144000" cy="562716"/>
          </a:xfrm>
        </p:spPr>
        <p:txBody>
          <a:bodyPr/>
          <a:lstStyle/>
          <a:p>
            <a:r>
              <a:rPr lang="ru-RU" dirty="0"/>
              <a:t>Виды консорциумов</a:t>
            </a:r>
          </a:p>
        </p:txBody>
      </p:sp>
    </p:spTree>
    <p:extLst>
      <p:ext uri="{BB962C8B-B14F-4D97-AF65-F5344CB8AC3E}">
        <p14:creationId xmlns:p14="http://schemas.microsoft.com/office/powerpoint/2010/main" val="342097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72873BE-4F0D-45AD-9369-4188525F9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34" y="123478"/>
            <a:ext cx="9144000" cy="562716"/>
          </a:xfrm>
        </p:spPr>
        <p:txBody>
          <a:bodyPr/>
          <a:lstStyle/>
          <a:p>
            <a:r>
              <a:rPr lang="ru-RU" dirty="0"/>
              <a:t>Виды консорциумов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B8905-1B20-4E78-9BAB-0C1512214BB3}"/>
              </a:ext>
            </a:extLst>
          </p:cNvPr>
          <p:cNvSpPr txBox="1"/>
          <p:nvPr/>
        </p:nvSpPr>
        <p:spPr>
          <a:xfrm>
            <a:off x="251520" y="1131590"/>
            <a:ext cx="88924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Exo 2" panose="020B0604020202020204" charset="-52"/>
              </a:rPr>
              <a:t>Всего сочетаний: 36</a:t>
            </a:r>
          </a:p>
          <a:p>
            <a:pPr algn="l"/>
            <a:endParaRPr lang="ru-RU" dirty="0">
              <a:solidFill>
                <a:schemeClr val="tx1"/>
              </a:solidFill>
              <a:latin typeface="Exo 2" panose="020B0604020202020204" charset="-52"/>
            </a:endParaRPr>
          </a:p>
          <a:p>
            <a:pPr algn="l"/>
            <a:endParaRPr lang="ru-RU" dirty="0">
              <a:solidFill>
                <a:schemeClr val="tx1"/>
              </a:solidFill>
              <a:latin typeface="Exo 2" panose="020B0604020202020204" charset="-52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Exo 2" panose="020B0604020202020204" charset="-52"/>
              </a:rPr>
              <a:t>Из них</a:t>
            </a:r>
          </a:p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Exo 2" panose="020B0604020202020204" charset="-52"/>
              </a:rPr>
              <a:t>Результативные консорциумы: 16 – 44% (При наличии цели)</a:t>
            </a:r>
          </a:p>
        </p:txBody>
      </p:sp>
    </p:spTree>
    <p:extLst>
      <p:ext uri="{BB962C8B-B14F-4D97-AF65-F5344CB8AC3E}">
        <p14:creationId xmlns:p14="http://schemas.microsoft.com/office/powerpoint/2010/main" val="98321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500" dirty="0"/>
              <a:t>ПРОМЕЖУТОЧНЫЕ РЕЗУЛЬТАТЫ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4964179" y="2067694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3</a:t>
            </a:r>
            <a:endParaRPr dirty="0"/>
          </a:p>
        </p:txBody>
      </p:sp>
      <p:cxnSp>
        <p:nvCxnSpPr>
          <p:cNvPr id="217" name="Google Shape;217;p34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34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Зависимость результативности НТР от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40478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object 5">
            <a:extLst>
              <a:ext uri="{FF2B5EF4-FFF2-40B4-BE49-F238E27FC236}">
                <a16:creationId xmlns:a16="http://schemas.microsoft.com/office/drawing/2014/main" id="{32B282A6-E3E8-49BF-9582-9B18C7510C59}"/>
              </a:ext>
            </a:extLst>
          </p:cNvPr>
          <p:cNvSpPr/>
          <p:nvPr/>
        </p:nvSpPr>
        <p:spPr>
          <a:xfrm>
            <a:off x="1469448" y="526402"/>
            <a:ext cx="6533676" cy="3721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851EA-32EF-4330-A42F-D925A2419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2" y="267494"/>
            <a:ext cx="9119468" cy="946200"/>
          </a:xfrm>
        </p:spPr>
        <p:txBody>
          <a:bodyPr/>
          <a:lstStyle/>
          <a:p>
            <a:r>
              <a:rPr lang="ru-RU" sz="1800" b="1" i="0" u="none" strike="noStrike" baseline="0" dirty="0">
                <a:solidFill>
                  <a:schemeClr val="tx1"/>
                </a:solidFill>
                <a:latin typeface="Exo 2" panose="020B0604020202020204" charset="-52"/>
              </a:rPr>
              <a:t>ТЕРРИТОРИАЛЬНОЕ РАСПРЕДЕЛЕНИЕ ОБЪЕКТОВ НАУЧНО-ТЕХНОЛОГИЧЕСКОЙ</a:t>
            </a:r>
            <a:br>
              <a:rPr lang="ru-RU" sz="1800" b="1" i="0" u="none" strike="noStrike" baseline="0" dirty="0">
                <a:solidFill>
                  <a:schemeClr val="tx1"/>
                </a:solidFill>
                <a:latin typeface="Exo 2" panose="020B0604020202020204" charset="-52"/>
              </a:rPr>
            </a:br>
            <a:r>
              <a:rPr lang="ru-RU" sz="1800" b="1" i="0" u="none" strike="noStrike" baseline="0" dirty="0">
                <a:solidFill>
                  <a:schemeClr val="tx1"/>
                </a:solidFill>
                <a:latin typeface="Exo 2" panose="020B0604020202020204" charset="-52"/>
              </a:rPr>
              <a:t>ИНФРАСТРУКТУРЫ РОССИИ</a:t>
            </a:r>
            <a:endParaRPr lang="ru-RU" dirty="0">
              <a:solidFill>
                <a:schemeClr val="tx1"/>
              </a:solidFill>
              <a:latin typeface="Exo 2" panose="020B0604020202020204" charset="-52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56E42A3-C024-40C2-875D-F9B93DFC390E}"/>
              </a:ext>
            </a:extLst>
          </p:cNvPr>
          <p:cNvSpPr/>
          <p:nvPr/>
        </p:nvSpPr>
        <p:spPr>
          <a:xfrm>
            <a:off x="1705544" y="1316645"/>
            <a:ext cx="110557" cy="238821"/>
          </a:xfrm>
          <a:custGeom>
            <a:avLst/>
            <a:gdLst/>
            <a:ahLst/>
            <a:cxnLst/>
            <a:rect l="l" t="t" r="r" b="b"/>
            <a:pathLst>
              <a:path w="162559" h="351155">
                <a:moveTo>
                  <a:pt x="0" y="0"/>
                </a:moveTo>
                <a:lnTo>
                  <a:pt x="0" y="340728"/>
                </a:lnTo>
                <a:lnTo>
                  <a:pt x="20505" y="341377"/>
                </a:lnTo>
                <a:lnTo>
                  <a:pt x="40911" y="343319"/>
                </a:lnTo>
                <a:lnTo>
                  <a:pt x="61163" y="346546"/>
                </a:lnTo>
                <a:lnTo>
                  <a:pt x="81203" y="351053"/>
                </a:lnTo>
                <a:lnTo>
                  <a:pt x="162394" y="20650"/>
                </a:lnTo>
                <a:lnTo>
                  <a:pt x="122318" y="11637"/>
                </a:lnTo>
                <a:lnTo>
                  <a:pt x="81816" y="5181"/>
                </a:lnTo>
                <a:lnTo>
                  <a:pt x="41004" y="1297"/>
                </a:lnTo>
                <a:lnTo>
                  <a:pt x="0" y="0"/>
                </a:lnTo>
                <a:close/>
              </a:path>
            </a:pathLst>
          </a:custGeom>
          <a:solidFill>
            <a:srgbClr val="D1633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9183257-B77F-4426-8462-7879D55E42AE}"/>
              </a:ext>
            </a:extLst>
          </p:cNvPr>
          <p:cNvSpPr/>
          <p:nvPr/>
        </p:nvSpPr>
        <p:spPr>
          <a:xfrm>
            <a:off x="1705544" y="1316645"/>
            <a:ext cx="110557" cy="238821"/>
          </a:xfrm>
          <a:custGeom>
            <a:avLst/>
            <a:gdLst/>
            <a:ahLst/>
            <a:cxnLst/>
            <a:rect l="l" t="t" r="r" b="b"/>
            <a:pathLst>
              <a:path w="162559" h="351155">
                <a:moveTo>
                  <a:pt x="0" y="0"/>
                </a:moveTo>
                <a:lnTo>
                  <a:pt x="41004" y="1297"/>
                </a:lnTo>
                <a:lnTo>
                  <a:pt x="81816" y="5181"/>
                </a:lnTo>
                <a:lnTo>
                  <a:pt x="122318" y="11637"/>
                </a:lnTo>
                <a:lnTo>
                  <a:pt x="162394" y="20650"/>
                </a:lnTo>
                <a:lnTo>
                  <a:pt x="81203" y="351053"/>
                </a:lnTo>
                <a:lnTo>
                  <a:pt x="61163" y="346546"/>
                </a:lnTo>
                <a:lnTo>
                  <a:pt x="40911" y="343319"/>
                </a:lnTo>
                <a:lnTo>
                  <a:pt x="20505" y="341377"/>
                </a:lnTo>
                <a:lnTo>
                  <a:pt x="0" y="34072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47BAE49-5FEC-4286-9F35-1F31E0EE67C6}"/>
              </a:ext>
            </a:extLst>
          </p:cNvPr>
          <p:cNvSpPr/>
          <p:nvPr/>
        </p:nvSpPr>
        <p:spPr>
          <a:xfrm>
            <a:off x="1764502" y="1331693"/>
            <a:ext cx="151584" cy="242276"/>
          </a:xfrm>
          <a:custGeom>
            <a:avLst/>
            <a:gdLst/>
            <a:ahLst/>
            <a:cxnLst/>
            <a:rect l="l" t="t" r="r" b="b"/>
            <a:pathLst>
              <a:path w="222884" h="356235">
                <a:moveTo>
                  <a:pt x="81889" y="0"/>
                </a:moveTo>
                <a:lnTo>
                  <a:pt x="0" y="329184"/>
                </a:lnTo>
                <a:lnTo>
                  <a:pt x="18100" y="334355"/>
                </a:lnTo>
                <a:lnTo>
                  <a:pt x="35872" y="340544"/>
                </a:lnTo>
                <a:lnTo>
                  <a:pt x="53276" y="347732"/>
                </a:lnTo>
                <a:lnTo>
                  <a:pt x="70269" y="355904"/>
                </a:lnTo>
                <a:lnTo>
                  <a:pt x="222427" y="53416"/>
                </a:lnTo>
                <a:lnTo>
                  <a:pt x="188442" y="37081"/>
                </a:lnTo>
                <a:lnTo>
                  <a:pt x="153635" y="22712"/>
                </a:lnTo>
                <a:lnTo>
                  <a:pt x="118089" y="10341"/>
                </a:lnTo>
                <a:lnTo>
                  <a:pt x="81889" y="0"/>
                </a:lnTo>
                <a:close/>
              </a:path>
            </a:pathLst>
          </a:custGeom>
          <a:solidFill>
            <a:srgbClr val="2C79BA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CDF7419-5AC3-40CA-92DD-E586FBE38813}"/>
              </a:ext>
            </a:extLst>
          </p:cNvPr>
          <p:cNvSpPr/>
          <p:nvPr/>
        </p:nvSpPr>
        <p:spPr>
          <a:xfrm>
            <a:off x="1764502" y="1331693"/>
            <a:ext cx="151584" cy="242276"/>
          </a:xfrm>
          <a:custGeom>
            <a:avLst/>
            <a:gdLst/>
            <a:ahLst/>
            <a:cxnLst/>
            <a:rect l="l" t="t" r="r" b="b"/>
            <a:pathLst>
              <a:path w="222884" h="356235">
                <a:moveTo>
                  <a:pt x="81889" y="0"/>
                </a:moveTo>
                <a:lnTo>
                  <a:pt x="118089" y="10341"/>
                </a:lnTo>
                <a:lnTo>
                  <a:pt x="153635" y="22712"/>
                </a:lnTo>
                <a:lnTo>
                  <a:pt x="188442" y="37081"/>
                </a:lnTo>
                <a:lnTo>
                  <a:pt x="222427" y="53416"/>
                </a:lnTo>
                <a:lnTo>
                  <a:pt x="70269" y="355904"/>
                </a:lnTo>
                <a:lnTo>
                  <a:pt x="53276" y="347732"/>
                </a:lnTo>
                <a:lnTo>
                  <a:pt x="35872" y="340544"/>
                </a:lnTo>
                <a:lnTo>
                  <a:pt x="18100" y="334355"/>
                </a:lnTo>
                <a:lnTo>
                  <a:pt x="0" y="329184"/>
                </a:lnTo>
                <a:lnTo>
                  <a:pt x="8188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A38F85C-8ABD-4239-82DA-3E9374585324}"/>
              </a:ext>
            </a:extLst>
          </p:cNvPr>
          <p:cNvSpPr/>
          <p:nvPr/>
        </p:nvSpPr>
        <p:spPr>
          <a:xfrm>
            <a:off x="1814946" y="1369505"/>
            <a:ext cx="164972" cy="223706"/>
          </a:xfrm>
          <a:custGeom>
            <a:avLst/>
            <a:gdLst/>
            <a:ahLst/>
            <a:cxnLst/>
            <a:rect l="l" t="t" r="r" b="b"/>
            <a:pathLst>
              <a:path w="242569" h="328930">
                <a:moveTo>
                  <a:pt x="152260" y="0"/>
                </a:moveTo>
                <a:lnTo>
                  <a:pt x="0" y="301066"/>
                </a:lnTo>
                <a:lnTo>
                  <a:pt x="11618" y="307324"/>
                </a:lnTo>
                <a:lnTo>
                  <a:pt x="22977" y="314036"/>
                </a:lnTo>
                <a:lnTo>
                  <a:pt x="34064" y="321190"/>
                </a:lnTo>
                <a:lnTo>
                  <a:pt x="44869" y="328777"/>
                </a:lnTo>
                <a:lnTo>
                  <a:pt x="241998" y="55410"/>
                </a:lnTo>
                <a:lnTo>
                  <a:pt x="220388" y="40231"/>
                </a:lnTo>
                <a:lnTo>
                  <a:pt x="198210" y="25928"/>
                </a:lnTo>
                <a:lnTo>
                  <a:pt x="175491" y="12513"/>
                </a:lnTo>
                <a:lnTo>
                  <a:pt x="152260" y="0"/>
                </a:lnTo>
                <a:close/>
              </a:path>
            </a:pathLst>
          </a:custGeom>
          <a:solidFill>
            <a:srgbClr val="8DBBD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6FBD1BE-FD01-48B4-B4B3-32362B01C29E}"/>
              </a:ext>
            </a:extLst>
          </p:cNvPr>
          <p:cNvSpPr/>
          <p:nvPr/>
        </p:nvSpPr>
        <p:spPr>
          <a:xfrm>
            <a:off x="1814946" y="1369505"/>
            <a:ext cx="164972" cy="223706"/>
          </a:xfrm>
          <a:custGeom>
            <a:avLst/>
            <a:gdLst/>
            <a:ahLst/>
            <a:cxnLst/>
            <a:rect l="l" t="t" r="r" b="b"/>
            <a:pathLst>
              <a:path w="242569" h="328930">
                <a:moveTo>
                  <a:pt x="152260" y="0"/>
                </a:moveTo>
                <a:lnTo>
                  <a:pt x="175491" y="12513"/>
                </a:lnTo>
                <a:lnTo>
                  <a:pt x="198210" y="25928"/>
                </a:lnTo>
                <a:lnTo>
                  <a:pt x="220388" y="40231"/>
                </a:lnTo>
                <a:lnTo>
                  <a:pt x="241998" y="55410"/>
                </a:lnTo>
                <a:lnTo>
                  <a:pt x="44869" y="328777"/>
                </a:lnTo>
                <a:lnTo>
                  <a:pt x="34064" y="321190"/>
                </a:lnTo>
                <a:lnTo>
                  <a:pt x="22977" y="314036"/>
                </a:lnTo>
                <a:lnTo>
                  <a:pt x="11618" y="307324"/>
                </a:lnTo>
                <a:lnTo>
                  <a:pt x="0" y="301066"/>
                </a:lnTo>
                <a:lnTo>
                  <a:pt x="15226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187B016-E4E5-4C31-BC9D-8628A7B397FE}"/>
              </a:ext>
            </a:extLst>
          </p:cNvPr>
          <p:cNvSpPr/>
          <p:nvPr/>
        </p:nvSpPr>
        <p:spPr>
          <a:xfrm>
            <a:off x="1847075" y="1408638"/>
            <a:ext cx="204272" cy="216796"/>
          </a:xfrm>
          <a:custGeom>
            <a:avLst/>
            <a:gdLst/>
            <a:ahLst/>
            <a:cxnLst/>
            <a:rect l="l" t="t" r="r" b="b"/>
            <a:pathLst>
              <a:path w="300355" h="318769">
                <a:moveTo>
                  <a:pt x="198640" y="0"/>
                </a:moveTo>
                <a:lnTo>
                  <a:pt x="0" y="272884"/>
                </a:lnTo>
                <a:lnTo>
                  <a:pt x="13547" y="283242"/>
                </a:lnTo>
                <a:lnTo>
                  <a:pt x="26547" y="294260"/>
                </a:lnTo>
                <a:lnTo>
                  <a:pt x="38974" y="305919"/>
                </a:lnTo>
                <a:lnTo>
                  <a:pt x="50800" y="318198"/>
                </a:lnTo>
                <a:lnTo>
                  <a:pt x="300253" y="90627"/>
                </a:lnTo>
                <a:lnTo>
                  <a:pt x="276596" y="66074"/>
                </a:lnTo>
                <a:lnTo>
                  <a:pt x="251742" y="42756"/>
                </a:lnTo>
                <a:lnTo>
                  <a:pt x="225740" y="20716"/>
                </a:lnTo>
                <a:lnTo>
                  <a:pt x="198640" y="0"/>
                </a:lnTo>
                <a:close/>
              </a:path>
            </a:pathLst>
          </a:custGeom>
          <a:solidFill>
            <a:srgbClr val="F2D3B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A17EBF4-1D9B-4FD4-977E-F6D95F8CDC04}"/>
              </a:ext>
            </a:extLst>
          </p:cNvPr>
          <p:cNvSpPr/>
          <p:nvPr/>
        </p:nvSpPr>
        <p:spPr>
          <a:xfrm>
            <a:off x="1847075" y="1408638"/>
            <a:ext cx="204272" cy="216796"/>
          </a:xfrm>
          <a:custGeom>
            <a:avLst/>
            <a:gdLst/>
            <a:ahLst/>
            <a:cxnLst/>
            <a:rect l="l" t="t" r="r" b="b"/>
            <a:pathLst>
              <a:path w="300355" h="318769">
                <a:moveTo>
                  <a:pt x="198640" y="0"/>
                </a:moveTo>
                <a:lnTo>
                  <a:pt x="225740" y="20716"/>
                </a:lnTo>
                <a:lnTo>
                  <a:pt x="251742" y="42756"/>
                </a:lnTo>
                <a:lnTo>
                  <a:pt x="276596" y="66074"/>
                </a:lnTo>
                <a:lnTo>
                  <a:pt x="300253" y="90627"/>
                </a:lnTo>
                <a:lnTo>
                  <a:pt x="50800" y="318198"/>
                </a:lnTo>
                <a:lnTo>
                  <a:pt x="38974" y="305919"/>
                </a:lnTo>
                <a:lnTo>
                  <a:pt x="26547" y="294260"/>
                </a:lnTo>
                <a:lnTo>
                  <a:pt x="13547" y="283242"/>
                </a:lnTo>
                <a:lnTo>
                  <a:pt x="0" y="272884"/>
                </a:lnTo>
                <a:lnTo>
                  <a:pt x="19864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4D318ED-3E57-46C8-974C-D4FE7E9D5F88}"/>
              </a:ext>
            </a:extLst>
          </p:cNvPr>
          <p:cNvSpPr/>
          <p:nvPr/>
        </p:nvSpPr>
        <p:spPr>
          <a:xfrm>
            <a:off x="1883057" y="1472578"/>
            <a:ext cx="208590" cy="177928"/>
          </a:xfrm>
          <a:custGeom>
            <a:avLst/>
            <a:gdLst/>
            <a:ahLst/>
            <a:cxnLst/>
            <a:rect l="l" t="t" r="r" b="b"/>
            <a:pathLst>
              <a:path w="306705" h="261619">
                <a:moveTo>
                  <a:pt x="249593" y="0"/>
                </a:moveTo>
                <a:lnTo>
                  <a:pt x="0" y="225882"/>
                </a:lnTo>
                <a:lnTo>
                  <a:pt x="7533" y="234329"/>
                </a:lnTo>
                <a:lnTo>
                  <a:pt x="14774" y="243019"/>
                </a:lnTo>
                <a:lnTo>
                  <a:pt x="21718" y="251944"/>
                </a:lnTo>
                <a:lnTo>
                  <a:pt x="28359" y="261099"/>
                </a:lnTo>
                <a:lnTo>
                  <a:pt x="306323" y="70434"/>
                </a:lnTo>
                <a:lnTo>
                  <a:pt x="293043" y="52122"/>
                </a:lnTo>
                <a:lnTo>
                  <a:pt x="279153" y="34269"/>
                </a:lnTo>
                <a:lnTo>
                  <a:pt x="264667" y="16890"/>
                </a:lnTo>
                <a:lnTo>
                  <a:pt x="249593" y="0"/>
                </a:lnTo>
                <a:close/>
              </a:path>
            </a:pathLst>
          </a:custGeom>
          <a:solidFill>
            <a:srgbClr val="D4E5F2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5B0115A-F45C-4A54-B8E9-F29A80A72646}"/>
              </a:ext>
            </a:extLst>
          </p:cNvPr>
          <p:cNvSpPr/>
          <p:nvPr/>
        </p:nvSpPr>
        <p:spPr>
          <a:xfrm>
            <a:off x="1883057" y="1472578"/>
            <a:ext cx="208590" cy="177928"/>
          </a:xfrm>
          <a:custGeom>
            <a:avLst/>
            <a:gdLst/>
            <a:ahLst/>
            <a:cxnLst/>
            <a:rect l="l" t="t" r="r" b="b"/>
            <a:pathLst>
              <a:path w="306705" h="261619">
                <a:moveTo>
                  <a:pt x="249593" y="0"/>
                </a:moveTo>
                <a:lnTo>
                  <a:pt x="264667" y="16890"/>
                </a:lnTo>
                <a:lnTo>
                  <a:pt x="279153" y="34269"/>
                </a:lnTo>
                <a:lnTo>
                  <a:pt x="293043" y="52122"/>
                </a:lnTo>
                <a:lnTo>
                  <a:pt x="306323" y="70434"/>
                </a:lnTo>
                <a:lnTo>
                  <a:pt x="28359" y="261099"/>
                </a:lnTo>
                <a:lnTo>
                  <a:pt x="21718" y="251944"/>
                </a:lnTo>
                <a:lnTo>
                  <a:pt x="14774" y="243019"/>
                </a:lnTo>
                <a:lnTo>
                  <a:pt x="7533" y="234329"/>
                </a:lnTo>
                <a:lnTo>
                  <a:pt x="0" y="225882"/>
                </a:lnTo>
                <a:lnTo>
                  <a:pt x="249593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4A9C773-3D6C-49A7-B335-8DA141D9CF7C}"/>
              </a:ext>
            </a:extLst>
          </p:cNvPr>
          <p:cNvSpPr/>
          <p:nvPr/>
        </p:nvSpPr>
        <p:spPr>
          <a:xfrm>
            <a:off x="1800302" y="1522598"/>
            <a:ext cx="377449" cy="700915"/>
          </a:xfrm>
          <a:custGeom>
            <a:avLst/>
            <a:gdLst/>
            <a:ahLst/>
            <a:cxnLst/>
            <a:rect l="l" t="t" r="r" b="b"/>
            <a:pathLst>
              <a:path w="554989" h="1030604">
                <a:moveTo>
                  <a:pt x="431825" y="0"/>
                </a:moveTo>
                <a:lnTo>
                  <a:pt x="148082" y="197027"/>
                </a:lnTo>
                <a:lnTo>
                  <a:pt x="157644" y="211631"/>
                </a:lnTo>
                <a:lnTo>
                  <a:pt x="166454" y="226695"/>
                </a:lnTo>
                <a:lnTo>
                  <a:pt x="197262" y="302484"/>
                </a:lnTo>
                <a:lnTo>
                  <a:pt x="206478" y="347502"/>
                </a:lnTo>
                <a:lnTo>
                  <a:pt x="209615" y="392587"/>
                </a:lnTo>
                <a:lnTo>
                  <a:pt x="206889" y="437200"/>
                </a:lnTo>
                <a:lnTo>
                  <a:pt x="198517" y="480800"/>
                </a:lnTo>
                <a:lnTo>
                  <a:pt x="184715" y="522844"/>
                </a:lnTo>
                <a:lnTo>
                  <a:pt x="165699" y="562793"/>
                </a:lnTo>
                <a:lnTo>
                  <a:pt x="141687" y="600105"/>
                </a:lnTo>
                <a:lnTo>
                  <a:pt x="112894" y="634239"/>
                </a:lnTo>
                <a:lnTo>
                  <a:pt x="79538" y="664655"/>
                </a:lnTo>
                <a:lnTo>
                  <a:pt x="41834" y="690810"/>
                </a:lnTo>
                <a:lnTo>
                  <a:pt x="0" y="712165"/>
                </a:lnTo>
                <a:lnTo>
                  <a:pt x="135674" y="1030300"/>
                </a:lnTo>
                <a:lnTo>
                  <a:pt x="198283" y="999642"/>
                </a:lnTo>
                <a:lnTo>
                  <a:pt x="257492" y="962812"/>
                </a:lnTo>
                <a:lnTo>
                  <a:pt x="295438" y="934521"/>
                </a:lnTo>
                <a:lnTo>
                  <a:pt x="330907" y="904150"/>
                </a:lnTo>
                <a:lnTo>
                  <a:pt x="363872" y="871842"/>
                </a:lnTo>
                <a:lnTo>
                  <a:pt x="394307" y="837741"/>
                </a:lnTo>
                <a:lnTo>
                  <a:pt x="422187" y="801991"/>
                </a:lnTo>
                <a:lnTo>
                  <a:pt x="447486" y="764734"/>
                </a:lnTo>
                <a:lnTo>
                  <a:pt x="470177" y="726115"/>
                </a:lnTo>
                <a:lnTo>
                  <a:pt x="490235" y="686276"/>
                </a:lnTo>
                <a:lnTo>
                  <a:pt x="507633" y="645360"/>
                </a:lnTo>
                <a:lnTo>
                  <a:pt x="522346" y="603512"/>
                </a:lnTo>
                <a:lnTo>
                  <a:pt x="534347" y="560875"/>
                </a:lnTo>
                <a:lnTo>
                  <a:pt x="543612" y="517591"/>
                </a:lnTo>
                <a:lnTo>
                  <a:pt x="550113" y="473805"/>
                </a:lnTo>
                <a:lnTo>
                  <a:pt x="553825" y="429660"/>
                </a:lnTo>
                <a:lnTo>
                  <a:pt x="554722" y="385299"/>
                </a:lnTo>
                <a:lnTo>
                  <a:pt x="552777" y="340866"/>
                </a:lnTo>
                <a:lnTo>
                  <a:pt x="547966" y="296503"/>
                </a:lnTo>
                <a:lnTo>
                  <a:pt x="540261" y="252355"/>
                </a:lnTo>
                <a:lnTo>
                  <a:pt x="529638" y="208565"/>
                </a:lnTo>
                <a:lnTo>
                  <a:pt x="516069" y="165276"/>
                </a:lnTo>
                <a:lnTo>
                  <a:pt x="499529" y="122632"/>
                </a:lnTo>
                <a:lnTo>
                  <a:pt x="479993" y="80775"/>
                </a:lnTo>
                <a:lnTo>
                  <a:pt x="457433" y="39850"/>
                </a:lnTo>
                <a:lnTo>
                  <a:pt x="431825" y="0"/>
                </a:lnTo>
                <a:close/>
              </a:path>
            </a:pathLst>
          </a:custGeom>
          <a:solidFill>
            <a:srgbClr val="8AC761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D6E710C-1F15-47E6-B866-85F24200E6D0}"/>
              </a:ext>
            </a:extLst>
          </p:cNvPr>
          <p:cNvSpPr/>
          <p:nvPr/>
        </p:nvSpPr>
        <p:spPr>
          <a:xfrm>
            <a:off x="1800302" y="1522598"/>
            <a:ext cx="377449" cy="700915"/>
          </a:xfrm>
          <a:custGeom>
            <a:avLst/>
            <a:gdLst/>
            <a:ahLst/>
            <a:cxnLst/>
            <a:rect l="l" t="t" r="r" b="b"/>
            <a:pathLst>
              <a:path w="554989" h="1030604">
                <a:moveTo>
                  <a:pt x="431825" y="0"/>
                </a:moveTo>
                <a:lnTo>
                  <a:pt x="457433" y="39850"/>
                </a:lnTo>
                <a:lnTo>
                  <a:pt x="479993" y="80775"/>
                </a:lnTo>
                <a:lnTo>
                  <a:pt x="499529" y="122632"/>
                </a:lnTo>
                <a:lnTo>
                  <a:pt x="516069" y="165276"/>
                </a:lnTo>
                <a:lnTo>
                  <a:pt x="529638" y="208565"/>
                </a:lnTo>
                <a:lnTo>
                  <a:pt x="540261" y="252355"/>
                </a:lnTo>
                <a:lnTo>
                  <a:pt x="547966" y="296503"/>
                </a:lnTo>
                <a:lnTo>
                  <a:pt x="552777" y="340866"/>
                </a:lnTo>
                <a:lnTo>
                  <a:pt x="554722" y="385299"/>
                </a:lnTo>
                <a:lnTo>
                  <a:pt x="553825" y="429660"/>
                </a:lnTo>
                <a:lnTo>
                  <a:pt x="550113" y="473805"/>
                </a:lnTo>
                <a:lnTo>
                  <a:pt x="543612" y="517591"/>
                </a:lnTo>
                <a:lnTo>
                  <a:pt x="534347" y="560875"/>
                </a:lnTo>
                <a:lnTo>
                  <a:pt x="522346" y="603512"/>
                </a:lnTo>
                <a:lnTo>
                  <a:pt x="507633" y="645360"/>
                </a:lnTo>
                <a:lnTo>
                  <a:pt x="490235" y="686276"/>
                </a:lnTo>
                <a:lnTo>
                  <a:pt x="470177" y="726115"/>
                </a:lnTo>
                <a:lnTo>
                  <a:pt x="447486" y="764734"/>
                </a:lnTo>
                <a:lnTo>
                  <a:pt x="422187" y="801991"/>
                </a:lnTo>
                <a:lnTo>
                  <a:pt x="394307" y="837741"/>
                </a:lnTo>
                <a:lnTo>
                  <a:pt x="363872" y="871842"/>
                </a:lnTo>
                <a:lnTo>
                  <a:pt x="330907" y="904150"/>
                </a:lnTo>
                <a:lnTo>
                  <a:pt x="295438" y="934521"/>
                </a:lnTo>
                <a:lnTo>
                  <a:pt x="257492" y="962812"/>
                </a:lnTo>
                <a:lnTo>
                  <a:pt x="198283" y="999642"/>
                </a:lnTo>
                <a:lnTo>
                  <a:pt x="135674" y="1030300"/>
                </a:lnTo>
                <a:lnTo>
                  <a:pt x="0" y="712165"/>
                </a:lnTo>
                <a:lnTo>
                  <a:pt x="41834" y="690810"/>
                </a:lnTo>
                <a:lnTo>
                  <a:pt x="79538" y="664655"/>
                </a:lnTo>
                <a:lnTo>
                  <a:pt x="112894" y="634239"/>
                </a:lnTo>
                <a:lnTo>
                  <a:pt x="141687" y="600105"/>
                </a:lnTo>
                <a:lnTo>
                  <a:pt x="165699" y="562793"/>
                </a:lnTo>
                <a:lnTo>
                  <a:pt x="184715" y="522844"/>
                </a:lnTo>
                <a:lnTo>
                  <a:pt x="198517" y="480800"/>
                </a:lnTo>
                <a:lnTo>
                  <a:pt x="206889" y="437200"/>
                </a:lnTo>
                <a:lnTo>
                  <a:pt x="209615" y="392587"/>
                </a:lnTo>
                <a:lnTo>
                  <a:pt x="206478" y="347502"/>
                </a:lnTo>
                <a:lnTo>
                  <a:pt x="197262" y="302484"/>
                </a:lnTo>
                <a:lnTo>
                  <a:pt x="181749" y="258076"/>
                </a:lnTo>
                <a:lnTo>
                  <a:pt x="157644" y="211631"/>
                </a:lnTo>
                <a:lnTo>
                  <a:pt x="148082" y="197027"/>
                </a:lnTo>
                <a:lnTo>
                  <a:pt x="431825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48FB16A9-2D7B-4642-BD3C-03A02AA79C2A}"/>
              </a:ext>
            </a:extLst>
          </p:cNvPr>
          <p:cNvSpPr/>
          <p:nvPr/>
        </p:nvSpPr>
        <p:spPr>
          <a:xfrm>
            <a:off x="1599812" y="2012039"/>
            <a:ext cx="287190" cy="250481"/>
          </a:xfrm>
          <a:custGeom>
            <a:avLst/>
            <a:gdLst/>
            <a:ahLst/>
            <a:cxnLst/>
            <a:rect l="l" t="t" r="r" b="b"/>
            <a:pathLst>
              <a:path w="422275" h="368300">
                <a:moveTo>
                  <a:pt x="76238" y="18884"/>
                </a:moveTo>
                <a:lnTo>
                  <a:pt x="0" y="351155"/>
                </a:lnTo>
                <a:lnTo>
                  <a:pt x="47243" y="360161"/>
                </a:lnTo>
                <a:lnTo>
                  <a:pt x="94800" y="365831"/>
                </a:lnTo>
                <a:lnTo>
                  <a:pt x="142496" y="368180"/>
                </a:lnTo>
                <a:lnTo>
                  <a:pt x="190157" y="367222"/>
                </a:lnTo>
                <a:lnTo>
                  <a:pt x="237609" y="362975"/>
                </a:lnTo>
                <a:lnTo>
                  <a:pt x="284676" y="355453"/>
                </a:lnTo>
                <a:lnTo>
                  <a:pt x="331185" y="344672"/>
                </a:lnTo>
                <a:lnTo>
                  <a:pt x="376961" y="330648"/>
                </a:lnTo>
                <a:lnTo>
                  <a:pt x="421830" y="313397"/>
                </a:lnTo>
                <a:lnTo>
                  <a:pt x="298619" y="26669"/>
                </a:lnTo>
                <a:lnTo>
                  <a:pt x="129600" y="26669"/>
                </a:lnTo>
                <a:lnTo>
                  <a:pt x="76238" y="18884"/>
                </a:lnTo>
                <a:close/>
              </a:path>
              <a:path w="422275" h="368300">
                <a:moveTo>
                  <a:pt x="287159" y="0"/>
                </a:moveTo>
                <a:lnTo>
                  <a:pt x="236054" y="17140"/>
                </a:lnTo>
                <a:lnTo>
                  <a:pt x="183203" y="26058"/>
                </a:lnTo>
                <a:lnTo>
                  <a:pt x="129600" y="26669"/>
                </a:lnTo>
                <a:lnTo>
                  <a:pt x="298619" y="26669"/>
                </a:lnTo>
                <a:lnTo>
                  <a:pt x="287159" y="0"/>
                </a:lnTo>
                <a:close/>
              </a:path>
            </a:pathLst>
          </a:custGeom>
          <a:solidFill>
            <a:srgbClr val="DFE66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2430301F-7D69-4D55-90BB-F8399B0889A3}"/>
              </a:ext>
            </a:extLst>
          </p:cNvPr>
          <p:cNvSpPr/>
          <p:nvPr/>
        </p:nvSpPr>
        <p:spPr>
          <a:xfrm>
            <a:off x="1599812" y="2012039"/>
            <a:ext cx="287190" cy="250481"/>
          </a:xfrm>
          <a:custGeom>
            <a:avLst/>
            <a:gdLst/>
            <a:ahLst/>
            <a:cxnLst/>
            <a:rect l="l" t="t" r="r" b="b"/>
            <a:pathLst>
              <a:path w="422275" h="368300">
                <a:moveTo>
                  <a:pt x="421830" y="313397"/>
                </a:moveTo>
                <a:lnTo>
                  <a:pt x="376961" y="330648"/>
                </a:lnTo>
                <a:lnTo>
                  <a:pt x="331185" y="344672"/>
                </a:lnTo>
                <a:lnTo>
                  <a:pt x="284676" y="355453"/>
                </a:lnTo>
                <a:lnTo>
                  <a:pt x="237609" y="362975"/>
                </a:lnTo>
                <a:lnTo>
                  <a:pt x="190157" y="367222"/>
                </a:lnTo>
                <a:lnTo>
                  <a:pt x="142496" y="368180"/>
                </a:lnTo>
                <a:lnTo>
                  <a:pt x="94800" y="365831"/>
                </a:lnTo>
                <a:lnTo>
                  <a:pt x="47243" y="360161"/>
                </a:lnTo>
                <a:lnTo>
                  <a:pt x="0" y="351155"/>
                </a:lnTo>
                <a:lnTo>
                  <a:pt x="76238" y="18884"/>
                </a:lnTo>
                <a:lnTo>
                  <a:pt x="129600" y="26669"/>
                </a:lnTo>
                <a:lnTo>
                  <a:pt x="183203" y="26058"/>
                </a:lnTo>
                <a:lnTo>
                  <a:pt x="236054" y="17140"/>
                </a:lnTo>
                <a:lnTo>
                  <a:pt x="287159" y="0"/>
                </a:lnTo>
                <a:lnTo>
                  <a:pt x="421830" y="31339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E6E8C7C-0270-4AE3-9A42-6F25E04462D3}"/>
              </a:ext>
            </a:extLst>
          </p:cNvPr>
          <p:cNvSpPr/>
          <p:nvPr/>
        </p:nvSpPr>
        <p:spPr>
          <a:xfrm>
            <a:off x="1579032" y="2022477"/>
            <a:ext cx="67371" cy="227592"/>
          </a:xfrm>
          <a:custGeom>
            <a:avLst/>
            <a:gdLst/>
            <a:ahLst/>
            <a:cxnLst/>
            <a:rect l="l" t="t" r="r" b="b"/>
            <a:pathLst>
              <a:path w="99059" h="334645">
                <a:moveTo>
                  <a:pt x="84874" y="0"/>
                </a:moveTo>
                <a:lnTo>
                  <a:pt x="0" y="326986"/>
                </a:lnTo>
                <a:lnTo>
                  <a:pt x="6907" y="328973"/>
                </a:lnTo>
                <a:lnTo>
                  <a:pt x="13838" y="330874"/>
                </a:lnTo>
                <a:lnTo>
                  <a:pt x="20790" y="332692"/>
                </a:lnTo>
                <a:lnTo>
                  <a:pt x="27762" y="334429"/>
                </a:lnTo>
                <a:lnTo>
                  <a:pt x="98755" y="3708"/>
                </a:lnTo>
                <a:lnTo>
                  <a:pt x="94107" y="2590"/>
                </a:lnTo>
                <a:lnTo>
                  <a:pt x="89471" y="1346"/>
                </a:lnTo>
                <a:lnTo>
                  <a:pt x="84874" y="0"/>
                </a:lnTo>
                <a:close/>
              </a:path>
            </a:pathLst>
          </a:custGeom>
          <a:solidFill>
            <a:srgbClr val="87C19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D0C18A4-01AE-48E3-861D-793E85ED5161}"/>
              </a:ext>
            </a:extLst>
          </p:cNvPr>
          <p:cNvSpPr/>
          <p:nvPr/>
        </p:nvSpPr>
        <p:spPr>
          <a:xfrm>
            <a:off x="1579032" y="2022477"/>
            <a:ext cx="67371" cy="227592"/>
          </a:xfrm>
          <a:custGeom>
            <a:avLst/>
            <a:gdLst/>
            <a:ahLst/>
            <a:cxnLst/>
            <a:rect l="l" t="t" r="r" b="b"/>
            <a:pathLst>
              <a:path w="99059" h="334645">
                <a:moveTo>
                  <a:pt x="27762" y="334429"/>
                </a:moveTo>
                <a:lnTo>
                  <a:pt x="20790" y="332692"/>
                </a:lnTo>
                <a:lnTo>
                  <a:pt x="13838" y="330874"/>
                </a:lnTo>
                <a:lnTo>
                  <a:pt x="6907" y="328973"/>
                </a:lnTo>
                <a:lnTo>
                  <a:pt x="0" y="326986"/>
                </a:lnTo>
                <a:lnTo>
                  <a:pt x="84874" y="0"/>
                </a:lnTo>
                <a:lnTo>
                  <a:pt x="89471" y="1346"/>
                </a:lnTo>
                <a:lnTo>
                  <a:pt x="94107" y="2590"/>
                </a:lnTo>
                <a:lnTo>
                  <a:pt x="98755" y="3708"/>
                </a:lnTo>
                <a:lnTo>
                  <a:pt x="27762" y="33442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CE346989-CA4B-40F5-852B-1CC2379ECA3E}"/>
              </a:ext>
            </a:extLst>
          </p:cNvPr>
          <p:cNvSpPr/>
          <p:nvPr/>
        </p:nvSpPr>
        <p:spPr>
          <a:xfrm>
            <a:off x="1227706" y="1435307"/>
            <a:ext cx="408111" cy="809745"/>
          </a:xfrm>
          <a:custGeom>
            <a:avLst/>
            <a:gdLst/>
            <a:ahLst/>
            <a:cxnLst/>
            <a:rect l="l" t="t" r="r" b="b"/>
            <a:pathLst>
              <a:path w="600075" h="1190625">
                <a:moveTo>
                  <a:pt x="236766" y="0"/>
                </a:moveTo>
                <a:lnTo>
                  <a:pt x="199855" y="34781"/>
                </a:lnTo>
                <a:lnTo>
                  <a:pt x="165716" y="72023"/>
                </a:lnTo>
                <a:lnTo>
                  <a:pt x="134457" y="111555"/>
                </a:lnTo>
                <a:lnTo>
                  <a:pt x="106185" y="153204"/>
                </a:lnTo>
                <a:lnTo>
                  <a:pt x="81005" y="196801"/>
                </a:lnTo>
                <a:lnTo>
                  <a:pt x="59026" y="242174"/>
                </a:lnTo>
                <a:lnTo>
                  <a:pt x="40354" y="289153"/>
                </a:lnTo>
                <a:lnTo>
                  <a:pt x="25095" y="337566"/>
                </a:lnTo>
                <a:lnTo>
                  <a:pt x="14036" y="383735"/>
                </a:lnTo>
                <a:lnTo>
                  <a:pt x="6216" y="429910"/>
                </a:lnTo>
                <a:lnTo>
                  <a:pt x="1561" y="475963"/>
                </a:lnTo>
                <a:lnTo>
                  <a:pt x="0" y="521767"/>
                </a:lnTo>
                <a:lnTo>
                  <a:pt x="1461" y="567195"/>
                </a:lnTo>
                <a:lnTo>
                  <a:pt x="5872" y="612120"/>
                </a:lnTo>
                <a:lnTo>
                  <a:pt x="13162" y="656416"/>
                </a:lnTo>
                <a:lnTo>
                  <a:pt x="23258" y="699955"/>
                </a:lnTo>
                <a:lnTo>
                  <a:pt x="36089" y="742611"/>
                </a:lnTo>
                <a:lnTo>
                  <a:pt x="51582" y="784256"/>
                </a:lnTo>
                <a:lnTo>
                  <a:pt x="69667" y="824763"/>
                </a:lnTo>
                <a:lnTo>
                  <a:pt x="90270" y="864006"/>
                </a:lnTo>
                <a:lnTo>
                  <a:pt x="113320" y="901857"/>
                </a:lnTo>
                <a:lnTo>
                  <a:pt x="138746" y="938190"/>
                </a:lnTo>
                <a:lnTo>
                  <a:pt x="166475" y="972878"/>
                </a:lnTo>
                <a:lnTo>
                  <a:pt x="196435" y="1005793"/>
                </a:lnTo>
                <a:lnTo>
                  <a:pt x="228555" y="1036810"/>
                </a:lnTo>
                <a:lnTo>
                  <a:pt x="262762" y="1065799"/>
                </a:lnTo>
                <a:lnTo>
                  <a:pt x="298986" y="1092636"/>
                </a:lnTo>
                <a:lnTo>
                  <a:pt x="337153" y="1117193"/>
                </a:lnTo>
                <a:lnTo>
                  <a:pt x="377192" y="1139342"/>
                </a:lnTo>
                <a:lnTo>
                  <a:pt x="419031" y="1158958"/>
                </a:lnTo>
                <a:lnTo>
                  <a:pt x="462598" y="1175912"/>
                </a:lnTo>
                <a:lnTo>
                  <a:pt x="507822" y="1190078"/>
                </a:lnTo>
                <a:lnTo>
                  <a:pt x="599821" y="856018"/>
                </a:lnTo>
                <a:lnTo>
                  <a:pt x="552227" y="839016"/>
                </a:lnTo>
                <a:lnTo>
                  <a:pt x="507835" y="815386"/>
                </a:lnTo>
                <a:lnTo>
                  <a:pt x="467329" y="785557"/>
                </a:lnTo>
                <a:lnTo>
                  <a:pt x="431394" y="749960"/>
                </a:lnTo>
                <a:lnTo>
                  <a:pt x="402895" y="712466"/>
                </a:lnTo>
                <a:lnTo>
                  <a:pt x="380208" y="672438"/>
                </a:lnTo>
                <a:lnTo>
                  <a:pt x="363292" y="630459"/>
                </a:lnTo>
                <a:lnTo>
                  <a:pt x="352108" y="587112"/>
                </a:lnTo>
                <a:lnTo>
                  <a:pt x="346618" y="542978"/>
                </a:lnTo>
                <a:lnTo>
                  <a:pt x="346781" y="498641"/>
                </a:lnTo>
                <a:lnTo>
                  <a:pt x="352560" y="454683"/>
                </a:lnTo>
                <a:lnTo>
                  <a:pt x="363913" y="411687"/>
                </a:lnTo>
                <a:lnTo>
                  <a:pt x="380803" y="370236"/>
                </a:lnTo>
                <a:lnTo>
                  <a:pt x="403191" y="330911"/>
                </a:lnTo>
                <a:lnTo>
                  <a:pt x="431036" y="294295"/>
                </a:lnTo>
                <a:lnTo>
                  <a:pt x="464299" y="260972"/>
                </a:lnTo>
                <a:lnTo>
                  <a:pt x="236766" y="0"/>
                </a:lnTo>
                <a:close/>
              </a:path>
            </a:pathLst>
          </a:custGeom>
          <a:solidFill>
            <a:srgbClr val="23B45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4FBDEF9D-CA2F-44D1-8494-07B447E05B61}"/>
              </a:ext>
            </a:extLst>
          </p:cNvPr>
          <p:cNvSpPr/>
          <p:nvPr/>
        </p:nvSpPr>
        <p:spPr>
          <a:xfrm>
            <a:off x="1227706" y="1435307"/>
            <a:ext cx="408111" cy="809745"/>
          </a:xfrm>
          <a:custGeom>
            <a:avLst/>
            <a:gdLst/>
            <a:ahLst/>
            <a:cxnLst/>
            <a:rect l="l" t="t" r="r" b="b"/>
            <a:pathLst>
              <a:path w="600075" h="1190625">
                <a:moveTo>
                  <a:pt x="507822" y="1190078"/>
                </a:moveTo>
                <a:lnTo>
                  <a:pt x="462598" y="1175912"/>
                </a:lnTo>
                <a:lnTo>
                  <a:pt x="419031" y="1158958"/>
                </a:lnTo>
                <a:lnTo>
                  <a:pt x="377192" y="1139342"/>
                </a:lnTo>
                <a:lnTo>
                  <a:pt x="337153" y="1117193"/>
                </a:lnTo>
                <a:lnTo>
                  <a:pt x="298986" y="1092636"/>
                </a:lnTo>
                <a:lnTo>
                  <a:pt x="262762" y="1065799"/>
                </a:lnTo>
                <a:lnTo>
                  <a:pt x="228555" y="1036810"/>
                </a:lnTo>
                <a:lnTo>
                  <a:pt x="196435" y="1005793"/>
                </a:lnTo>
                <a:lnTo>
                  <a:pt x="166475" y="972878"/>
                </a:lnTo>
                <a:lnTo>
                  <a:pt x="138746" y="938190"/>
                </a:lnTo>
                <a:lnTo>
                  <a:pt x="113320" y="901857"/>
                </a:lnTo>
                <a:lnTo>
                  <a:pt x="90270" y="864006"/>
                </a:lnTo>
                <a:lnTo>
                  <a:pt x="69667" y="824763"/>
                </a:lnTo>
                <a:lnTo>
                  <a:pt x="51582" y="784256"/>
                </a:lnTo>
                <a:lnTo>
                  <a:pt x="36089" y="742611"/>
                </a:lnTo>
                <a:lnTo>
                  <a:pt x="23258" y="699955"/>
                </a:lnTo>
                <a:lnTo>
                  <a:pt x="13162" y="656416"/>
                </a:lnTo>
                <a:lnTo>
                  <a:pt x="5872" y="612120"/>
                </a:lnTo>
                <a:lnTo>
                  <a:pt x="1461" y="567195"/>
                </a:lnTo>
                <a:lnTo>
                  <a:pt x="0" y="521767"/>
                </a:lnTo>
                <a:lnTo>
                  <a:pt x="1561" y="475963"/>
                </a:lnTo>
                <a:lnTo>
                  <a:pt x="6216" y="429910"/>
                </a:lnTo>
                <a:lnTo>
                  <a:pt x="14036" y="383735"/>
                </a:lnTo>
                <a:lnTo>
                  <a:pt x="25095" y="337566"/>
                </a:lnTo>
                <a:lnTo>
                  <a:pt x="40354" y="289153"/>
                </a:lnTo>
                <a:lnTo>
                  <a:pt x="59026" y="242174"/>
                </a:lnTo>
                <a:lnTo>
                  <a:pt x="81005" y="196801"/>
                </a:lnTo>
                <a:lnTo>
                  <a:pt x="106185" y="153204"/>
                </a:lnTo>
                <a:lnTo>
                  <a:pt x="134457" y="111555"/>
                </a:lnTo>
                <a:lnTo>
                  <a:pt x="165716" y="72023"/>
                </a:lnTo>
                <a:lnTo>
                  <a:pt x="199855" y="34781"/>
                </a:lnTo>
                <a:lnTo>
                  <a:pt x="236766" y="0"/>
                </a:lnTo>
                <a:lnTo>
                  <a:pt x="464299" y="260972"/>
                </a:lnTo>
                <a:lnTo>
                  <a:pt x="431036" y="294295"/>
                </a:lnTo>
                <a:lnTo>
                  <a:pt x="403191" y="330911"/>
                </a:lnTo>
                <a:lnTo>
                  <a:pt x="380803" y="370236"/>
                </a:lnTo>
                <a:lnTo>
                  <a:pt x="363913" y="411687"/>
                </a:lnTo>
                <a:lnTo>
                  <a:pt x="352560" y="454683"/>
                </a:lnTo>
                <a:lnTo>
                  <a:pt x="346781" y="498641"/>
                </a:lnTo>
                <a:lnTo>
                  <a:pt x="346618" y="542978"/>
                </a:lnTo>
                <a:lnTo>
                  <a:pt x="352108" y="587112"/>
                </a:lnTo>
                <a:lnTo>
                  <a:pt x="363292" y="630459"/>
                </a:lnTo>
                <a:lnTo>
                  <a:pt x="380208" y="672438"/>
                </a:lnTo>
                <a:lnTo>
                  <a:pt x="402895" y="712466"/>
                </a:lnTo>
                <a:lnTo>
                  <a:pt x="431394" y="749960"/>
                </a:lnTo>
                <a:lnTo>
                  <a:pt x="467329" y="785557"/>
                </a:lnTo>
                <a:lnTo>
                  <a:pt x="507835" y="815386"/>
                </a:lnTo>
                <a:lnTo>
                  <a:pt x="552227" y="839016"/>
                </a:lnTo>
                <a:lnTo>
                  <a:pt x="599821" y="856018"/>
                </a:lnTo>
                <a:lnTo>
                  <a:pt x="507822" y="119007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C3FC23DA-CC8D-4AF8-9138-D6E20A9FD6B1}"/>
              </a:ext>
            </a:extLst>
          </p:cNvPr>
          <p:cNvSpPr/>
          <p:nvPr/>
        </p:nvSpPr>
        <p:spPr>
          <a:xfrm>
            <a:off x="1392406" y="1331673"/>
            <a:ext cx="248754" cy="275097"/>
          </a:xfrm>
          <a:custGeom>
            <a:avLst/>
            <a:gdLst/>
            <a:ahLst/>
            <a:cxnLst/>
            <a:rect l="l" t="t" r="r" b="b"/>
            <a:pathLst>
              <a:path w="365759" h="404494">
                <a:moveTo>
                  <a:pt x="282028" y="0"/>
                </a:moveTo>
                <a:lnTo>
                  <a:pt x="230535" y="15136"/>
                </a:lnTo>
                <a:lnTo>
                  <a:pt x="180544" y="34205"/>
                </a:lnTo>
                <a:lnTo>
                  <a:pt x="132275" y="57092"/>
                </a:lnTo>
                <a:lnTo>
                  <a:pt x="85948" y="83684"/>
                </a:lnTo>
                <a:lnTo>
                  <a:pt x="41783" y="113866"/>
                </a:lnTo>
                <a:lnTo>
                  <a:pt x="0" y="147523"/>
                </a:lnTo>
                <a:lnTo>
                  <a:pt x="224320" y="403948"/>
                </a:lnTo>
                <a:lnTo>
                  <a:pt x="256112" y="379354"/>
                </a:lnTo>
                <a:lnTo>
                  <a:pt x="290458" y="358733"/>
                </a:lnTo>
                <a:lnTo>
                  <a:pt x="326990" y="342280"/>
                </a:lnTo>
                <a:lnTo>
                  <a:pt x="365340" y="330187"/>
                </a:lnTo>
                <a:lnTo>
                  <a:pt x="282028" y="0"/>
                </a:lnTo>
                <a:close/>
              </a:path>
            </a:pathLst>
          </a:custGeom>
          <a:solidFill>
            <a:srgbClr val="E0A156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9475197A-52A6-410D-B25E-877DF54DFA42}"/>
              </a:ext>
            </a:extLst>
          </p:cNvPr>
          <p:cNvSpPr/>
          <p:nvPr/>
        </p:nvSpPr>
        <p:spPr>
          <a:xfrm>
            <a:off x="1392406" y="1331673"/>
            <a:ext cx="248754" cy="275097"/>
          </a:xfrm>
          <a:custGeom>
            <a:avLst/>
            <a:gdLst/>
            <a:ahLst/>
            <a:cxnLst/>
            <a:rect l="l" t="t" r="r" b="b"/>
            <a:pathLst>
              <a:path w="365759" h="404494">
                <a:moveTo>
                  <a:pt x="0" y="147523"/>
                </a:moveTo>
                <a:lnTo>
                  <a:pt x="41783" y="113866"/>
                </a:lnTo>
                <a:lnTo>
                  <a:pt x="85948" y="83684"/>
                </a:lnTo>
                <a:lnTo>
                  <a:pt x="132275" y="57092"/>
                </a:lnTo>
                <a:lnTo>
                  <a:pt x="180544" y="34205"/>
                </a:lnTo>
                <a:lnTo>
                  <a:pt x="230535" y="15136"/>
                </a:lnTo>
                <a:lnTo>
                  <a:pt x="282028" y="0"/>
                </a:lnTo>
                <a:lnTo>
                  <a:pt x="365340" y="330187"/>
                </a:lnTo>
                <a:lnTo>
                  <a:pt x="326990" y="342280"/>
                </a:lnTo>
                <a:lnTo>
                  <a:pt x="290458" y="358733"/>
                </a:lnTo>
                <a:lnTo>
                  <a:pt x="256112" y="379354"/>
                </a:lnTo>
                <a:lnTo>
                  <a:pt x="224320" y="403948"/>
                </a:lnTo>
                <a:lnTo>
                  <a:pt x="0" y="1475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0D34AF0-5A4A-4D3A-A633-C690693DB606}"/>
              </a:ext>
            </a:extLst>
          </p:cNvPr>
          <p:cNvSpPr/>
          <p:nvPr/>
        </p:nvSpPr>
        <p:spPr>
          <a:xfrm>
            <a:off x="1589396" y="1316648"/>
            <a:ext cx="110557" cy="238821"/>
          </a:xfrm>
          <a:custGeom>
            <a:avLst/>
            <a:gdLst/>
            <a:ahLst/>
            <a:cxnLst/>
            <a:rect l="l" t="t" r="r" b="b"/>
            <a:pathLst>
              <a:path w="162559" h="351155">
                <a:moveTo>
                  <a:pt x="162394" y="0"/>
                </a:moveTo>
                <a:lnTo>
                  <a:pt x="121390" y="1297"/>
                </a:lnTo>
                <a:lnTo>
                  <a:pt x="80578" y="5181"/>
                </a:lnTo>
                <a:lnTo>
                  <a:pt x="40076" y="11637"/>
                </a:lnTo>
                <a:lnTo>
                  <a:pt x="0" y="20650"/>
                </a:lnTo>
                <a:lnTo>
                  <a:pt x="81203" y="351053"/>
                </a:lnTo>
                <a:lnTo>
                  <a:pt x="101239" y="346544"/>
                </a:lnTo>
                <a:lnTo>
                  <a:pt x="121489" y="343312"/>
                </a:lnTo>
                <a:lnTo>
                  <a:pt x="141895" y="341366"/>
                </a:lnTo>
                <a:lnTo>
                  <a:pt x="162394" y="340715"/>
                </a:lnTo>
                <a:lnTo>
                  <a:pt x="162394" y="0"/>
                </a:lnTo>
                <a:close/>
              </a:path>
            </a:pathLst>
          </a:custGeom>
          <a:solidFill>
            <a:srgbClr val="B4D8BE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F1BE5F3D-66A4-414B-A233-1AE7B4882F97}"/>
              </a:ext>
            </a:extLst>
          </p:cNvPr>
          <p:cNvSpPr/>
          <p:nvPr/>
        </p:nvSpPr>
        <p:spPr>
          <a:xfrm>
            <a:off x="1589396" y="1316648"/>
            <a:ext cx="110557" cy="238821"/>
          </a:xfrm>
          <a:custGeom>
            <a:avLst/>
            <a:gdLst/>
            <a:ahLst/>
            <a:cxnLst/>
            <a:rect l="l" t="t" r="r" b="b"/>
            <a:pathLst>
              <a:path w="162559" h="351155">
                <a:moveTo>
                  <a:pt x="0" y="20650"/>
                </a:moveTo>
                <a:lnTo>
                  <a:pt x="40076" y="11637"/>
                </a:lnTo>
                <a:lnTo>
                  <a:pt x="80578" y="5181"/>
                </a:lnTo>
                <a:lnTo>
                  <a:pt x="121390" y="1297"/>
                </a:lnTo>
                <a:lnTo>
                  <a:pt x="162394" y="0"/>
                </a:lnTo>
                <a:lnTo>
                  <a:pt x="162394" y="340715"/>
                </a:lnTo>
                <a:lnTo>
                  <a:pt x="141895" y="341366"/>
                </a:lnTo>
                <a:lnTo>
                  <a:pt x="121489" y="343312"/>
                </a:lnTo>
                <a:lnTo>
                  <a:pt x="101239" y="346544"/>
                </a:lnTo>
                <a:lnTo>
                  <a:pt x="81203" y="351053"/>
                </a:lnTo>
                <a:lnTo>
                  <a:pt x="0" y="2065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EF86CD40-A030-4758-AE2D-2005C8207F49}"/>
              </a:ext>
            </a:extLst>
          </p:cNvPr>
          <p:cNvSpPr/>
          <p:nvPr/>
        </p:nvSpPr>
        <p:spPr>
          <a:xfrm>
            <a:off x="2970637" y="1144613"/>
            <a:ext cx="89828" cy="247026"/>
          </a:xfrm>
          <a:custGeom>
            <a:avLst/>
            <a:gdLst/>
            <a:ahLst/>
            <a:cxnLst/>
            <a:rect l="l" t="t" r="r" b="b"/>
            <a:pathLst>
              <a:path w="132080" h="363219">
                <a:moveTo>
                  <a:pt x="0" y="0"/>
                </a:moveTo>
                <a:lnTo>
                  <a:pt x="0" y="356704"/>
                </a:lnTo>
                <a:lnTo>
                  <a:pt x="16542" y="357085"/>
                </a:lnTo>
                <a:lnTo>
                  <a:pt x="33043" y="358225"/>
                </a:lnTo>
                <a:lnTo>
                  <a:pt x="49475" y="360123"/>
                </a:lnTo>
                <a:lnTo>
                  <a:pt x="65811" y="362775"/>
                </a:lnTo>
                <a:lnTo>
                  <a:pt x="131622" y="12141"/>
                </a:lnTo>
                <a:lnTo>
                  <a:pt x="98958" y="6836"/>
                </a:lnTo>
                <a:lnTo>
                  <a:pt x="66097" y="3041"/>
                </a:lnTo>
                <a:lnTo>
                  <a:pt x="33092" y="761"/>
                </a:lnTo>
                <a:lnTo>
                  <a:pt x="0" y="0"/>
                </a:lnTo>
                <a:close/>
              </a:path>
            </a:pathLst>
          </a:custGeom>
          <a:solidFill>
            <a:srgbClr val="2E79B7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7F354F66-06EB-4CDD-834B-C4C24DDA1C4D}"/>
              </a:ext>
            </a:extLst>
          </p:cNvPr>
          <p:cNvSpPr/>
          <p:nvPr/>
        </p:nvSpPr>
        <p:spPr>
          <a:xfrm>
            <a:off x="2970637" y="1144613"/>
            <a:ext cx="89828" cy="247026"/>
          </a:xfrm>
          <a:custGeom>
            <a:avLst/>
            <a:gdLst/>
            <a:ahLst/>
            <a:cxnLst/>
            <a:rect l="l" t="t" r="r" b="b"/>
            <a:pathLst>
              <a:path w="132080" h="363219">
                <a:moveTo>
                  <a:pt x="0" y="0"/>
                </a:moveTo>
                <a:lnTo>
                  <a:pt x="33092" y="761"/>
                </a:lnTo>
                <a:lnTo>
                  <a:pt x="66097" y="3041"/>
                </a:lnTo>
                <a:lnTo>
                  <a:pt x="98958" y="6836"/>
                </a:lnTo>
                <a:lnTo>
                  <a:pt x="131622" y="12141"/>
                </a:lnTo>
                <a:lnTo>
                  <a:pt x="65811" y="362775"/>
                </a:lnTo>
                <a:lnTo>
                  <a:pt x="49475" y="360123"/>
                </a:lnTo>
                <a:lnTo>
                  <a:pt x="33043" y="358225"/>
                </a:lnTo>
                <a:lnTo>
                  <a:pt x="16542" y="357085"/>
                </a:lnTo>
                <a:lnTo>
                  <a:pt x="0" y="35670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1AB13266-0321-4616-A12E-90E251B38BCD}"/>
              </a:ext>
            </a:extLst>
          </p:cNvPr>
          <p:cNvSpPr/>
          <p:nvPr/>
        </p:nvSpPr>
        <p:spPr>
          <a:xfrm>
            <a:off x="3015396" y="1152874"/>
            <a:ext cx="172746" cy="259982"/>
          </a:xfrm>
          <a:custGeom>
            <a:avLst/>
            <a:gdLst/>
            <a:ahLst/>
            <a:cxnLst/>
            <a:rect l="l" t="t" r="r" b="b"/>
            <a:pathLst>
              <a:path w="254000" h="382269">
                <a:moveTo>
                  <a:pt x="65811" y="0"/>
                </a:moveTo>
                <a:lnTo>
                  <a:pt x="0" y="350634"/>
                </a:lnTo>
                <a:lnTo>
                  <a:pt x="24231" y="356020"/>
                </a:lnTo>
                <a:lnTo>
                  <a:pt x="48005" y="363056"/>
                </a:lnTo>
                <a:lnTo>
                  <a:pt x="71237" y="371713"/>
                </a:lnTo>
                <a:lnTo>
                  <a:pt x="93840" y="381965"/>
                </a:lnTo>
                <a:lnTo>
                  <a:pt x="253479" y="62649"/>
                </a:lnTo>
                <a:lnTo>
                  <a:pt x="208288" y="42146"/>
                </a:lnTo>
                <a:lnTo>
                  <a:pt x="161831" y="24833"/>
                </a:lnTo>
                <a:lnTo>
                  <a:pt x="114281" y="10765"/>
                </a:lnTo>
                <a:lnTo>
                  <a:pt x="65811" y="0"/>
                </a:lnTo>
                <a:close/>
              </a:path>
            </a:pathLst>
          </a:custGeom>
          <a:solidFill>
            <a:srgbClr val="8DBBD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3DCC9833-97C5-4D28-A98E-D423B275765D}"/>
              </a:ext>
            </a:extLst>
          </p:cNvPr>
          <p:cNvSpPr/>
          <p:nvPr/>
        </p:nvSpPr>
        <p:spPr>
          <a:xfrm>
            <a:off x="3015396" y="1152874"/>
            <a:ext cx="172746" cy="259982"/>
          </a:xfrm>
          <a:custGeom>
            <a:avLst/>
            <a:gdLst/>
            <a:ahLst/>
            <a:cxnLst/>
            <a:rect l="l" t="t" r="r" b="b"/>
            <a:pathLst>
              <a:path w="254000" h="382269">
                <a:moveTo>
                  <a:pt x="65811" y="0"/>
                </a:moveTo>
                <a:lnTo>
                  <a:pt x="114281" y="10765"/>
                </a:lnTo>
                <a:lnTo>
                  <a:pt x="161831" y="24833"/>
                </a:lnTo>
                <a:lnTo>
                  <a:pt x="208288" y="42146"/>
                </a:lnTo>
                <a:lnTo>
                  <a:pt x="253479" y="62649"/>
                </a:lnTo>
                <a:lnTo>
                  <a:pt x="93840" y="381965"/>
                </a:lnTo>
                <a:lnTo>
                  <a:pt x="71237" y="371713"/>
                </a:lnTo>
                <a:lnTo>
                  <a:pt x="48005" y="363056"/>
                </a:lnTo>
                <a:lnTo>
                  <a:pt x="24231" y="356020"/>
                </a:lnTo>
                <a:lnTo>
                  <a:pt x="0" y="350634"/>
                </a:lnTo>
                <a:lnTo>
                  <a:pt x="65811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A10679FF-AD97-4111-8EE4-83E6D80A0084}"/>
              </a:ext>
            </a:extLst>
          </p:cNvPr>
          <p:cNvSpPr/>
          <p:nvPr/>
        </p:nvSpPr>
        <p:spPr>
          <a:xfrm>
            <a:off x="3079210" y="1195480"/>
            <a:ext cx="219819" cy="255232"/>
          </a:xfrm>
          <a:custGeom>
            <a:avLst/>
            <a:gdLst/>
            <a:ahLst/>
            <a:cxnLst/>
            <a:rect l="l" t="t" r="r" b="b"/>
            <a:pathLst>
              <a:path w="323214" h="375285">
                <a:moveTo>
                  <a:pt x="159651" y="0"/>
                </a:moveTo>
                <a:lnTo>
                  <a:pt x="0" y="319316"/>
                </a:lnTo>
                <a:lnTo>
                  <a:pt x="21833" y="331102"/>
                </a:lnTo>
                <a:lnTo>
                  <a:pt x="42767" y="344347"/>
                </a:lnTo>
                <a:lnTo>
                  <a:pt x="62729" y="359003"/>
                </a:lnTo>
                <a:lnTo>
                  <a:pt x="81648" y="375018"/>
                </a:lnTo>
                <a:lnTo>
                  <a:pt x="322948" y="111404"/>
                </a:lnTo>
                <a:lnTo>
                  <a:pt x="285108" y="79372"/>
                </a:lnTo>
                <a:lnTo>
                  <a:pt x="245181" y="50058"/>
                </a:lnTo>
                <a:lnTo>
                  <a:pt x="203313" y="23566"/>
                </a:lnTo>
                <a:lnTo>
                  <a:pt x="159651" y="0"/>
                </a:lnTo>
                <a:close/>
              </a:path>
            </a:pathLst>
          </a:custGeom>
          <a:solidFill>
            <a:srgbClr val="F2D3B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1174B150-25AB-4849-BDCF-A66CA2F25B3D}"/>
              </a:ext>
            </a:extLst>
          </p:cNvPr>
          <p:cNvSpPr/>
          <p:nvPr/>
        </p:nvSpPr>
        <p:spPr>
          <a:xfrm>
            <a:off x="3079210" y="1195480"/>
            <a:ext cx="219819" cy="255232"/>
          </a:xfrm>
          <a:custGeom>
            <a:avLst/>
            <a:gdLst/>
            <a:ahLst/>
            <a:cxnLst/>
            <a:rect l="l" t="t" r="r" b="b"/>
            <a:pathLst>
              <a:path w="323214" h="375285">
                <a:moveTo>
                  <a:pt x="159651" y="0"/>
                </a:moveTo>
                <a:lnTo>
                  <a:pt x="203313" y="23566"/>
                </a:lnTo>
                <a:lnTo>
                  <a:pt x="245181" y="50058"/>
                </a:lnTo>
                <a:lnTo>
                  <a:pt x="285108" y="79372"/>
                </a:lnTo>
                <a:lnTo>
                  <a:pt x="322948" y="111404"/>
                </a:lnTo>
                <a:lnTo>
                  <a:pt x="81648" y="375018"/>
                </a:lnTo>
                <a:lnTo>
                  <a:pt x="62729" y="359003"/>
                </a:lnTo>
                <a:lnTo>
                  <a:pt x="42767" y="344347"/>
                </a:lnTo>
                <a:lnTo>
                  <a:pt x="21833" y="331102"/>
                </a:lnTo>
                <a:lnTo>
                  <a:pt x="0" y="319316"/>
                </a:lnTo>
                <a:lnTo>
                  <a:pt x="159651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47A4E4FC-67E7-4C09-9B64-CF34E0448F30}"/>
              </a:ext>
            </a:extLst>
          </p:cNvPr>
          <p:cNvSpPr/>
          <p:nvPr/>
        </p:nvSpPr>
        <p:spPr>
          <a:xfrm>
            <a:off x="3134746" y="1271245"/>
            <a:ext cx="250481" cy="231047"/>
          </a:xfrm>
          <a:custGeom>
            <a:avLst/>
            <a:gdLst/>
            <a:ahLst/>
            <a:cxnLst/>
            <a:rect l="l" t="t" r="r" b="b"/>
            <a:pathLst>
              <a:path w="368300" h="339725">
                <a:moveTo>
                  <a:pt x="241300" y="0"/>
                </a:moveTo>
                <a:lnTo>
                  <a:pt x="0" y="263613"/>
                </a:lnTo>
                <a:lnTo>
                  <a:pt x="17759" y="280897"/>
                </a:lnTo>
                <a:lnTo>
                  <a:pt x="34253" y="299343"/>
                </a:lnTo>
                <a:lnTo>
                  <a:pt x="49425" y="318883"/>
                </a:lnTo>
                <a:lnTo>
                  <a:pt x="63220" y="339445"/>
                </a:lnTo>
                <a:lnTo>
                  <a:pt x="367753" y="151663"/>
                </a:lnTo>
                <a:lnTo>
                  <a:pt x="340162" y="110535"/>
                </a:lnTo>
                <a:lnTo>
                  <a:pt x="309813" y="71459"/>
                </a:lnTo>
                <a:lnTo>
                  <a:pt x="276821" y="34570"/>
                </a:lnTo>
                <a:lnTo>
                  <a:pt x="241300" y="0"/>
                </a:lnTo>
                <a:close/>
              </a:path>
            </a:pathLst>
          </a:custGeom>
          <a:solidFill>
            <a:srgbClr val="D4E5F2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13332AAA-06C2-43BD-AE65-850DFF0851D1}"/>
              </a:ext>
            </a:extLst>
          </p:cNvPr>
          <p:cNvSpPr/>
          <p:nvPr/>
        </p:nvSpPr>
        <p:spPr>
          <a:xfrm>
            <a:off x="3134746" y="1271245"/>
            <a:ext cx="250481" cy="231047"/>
          </a:xfrm>
          <a:custGeom>
            <a:avLst/>
            <a:gdLst/>
            <a:ahLst/>
            <a:cxnLst/>
            <a:rect l="l" t="t" r="r" b="b"/>
            <a:pathLst>
              <a:path w="368300" h="339725">
                <a:moveTo>
                  <a:pt x="241300" y="0"/>
                </a:moveTo>
                <a:lnTo>
                  <a:pt x="276821" y="34570"/>
                </a:lnTo>
                <a:lnTo>
                  <a:pt x="309813" y="71459"/>
                </a:lnTo>
                <a:lnTo>
                  <a:pt x="340162" y="110535"/>
                </a:lnTo>
                <a:lnTo>
                  <a:pt x="367753" y="151663"/>
                </a:lnTo>
                <a:lnTo>
                  <a:pt x="63220" y="339445"/>
                </a:lnTo>
                <a:lnTo>
                  <a:pt x="49425" y="318883"/>
                </a:lnTo>
                <a:lnTo>
                  <a:pt x="34253" y="299343"/>
                </a:lnTo>
                <a:lnTo>
                  <a:pt x="17759" y="280897"/>
                </a:lnTo>
                <a:lnTo>
                  <a:pt x="0" y="263613"/>
                </a:lnTo>
                <a:lnTo>
                  <a:pt x="24130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42583B9F-23B2-49DF-9BAF-A46337239DD5}"/>
              </a:ext>
            </a:extLst>
          </p:cNvPr>
          <p:cNvSpPr/>
          <p:nvPr/>
        </p:nvSpPr>
        <p:spPr>
          <a:xfrm>
            <a:off x="3118500" y="1374912"/>
            <a:ext cx="341173" cy="644340"/>
          </a:xfrm>
          <a:custGeom>
            <a:avLst/>
            <a:gdLst/>
            <a:ahLst/>
            <a:cxnLst/>
            <a:rect l="l" t="t" r="r" b="b"/>
            <a:pathLst>
              <a:path w="501650" h="947419">
                <a:moveTo>
                  <a:pt x="394093" y="0"/>
                </a:moveTo>
                <a:lnTo>
                  <a:pt x="88874" y="188214"/>
                </a:lnTo>
                <a:lnTo>
                  <a:pt x="112144" y="232123"/>
                </a:lnTo>
                <a:lnTo>
                  <a:pt x="128783" y="277782"/>
                </a:lnTo>
                <a:lnTo>
                  <a:pt x="138911" y="324550"/>
                </a:lnTo>
                <a:lnTo>
                  <a:pt x="142649" y="371787"/>
                </a:lnTo>
                <a:lnTo>
                  <a:pt x="140118" y="418851"/>
                </a:lnTo>
                <a:lnTo>
                  <a:pt x="131437" y="465102"/>
                </a:lnTo>
                <a:lnTo>
                  <a:pt x="116727" y="509899"/>
                </a:lnTo>
                <a:lnTo>
                  <a:pt x="96108" y="552601"/>
                </a:lnTo>
                <a:lnTo>
                  <a:pt x="69700" y="592568"/>
                </a:lnTo>
                <a:lnTo>
                  <a:pt x="37624" y="629159"/>
                </a:lnTo>
                <a:lnTo>
                  <a:pt x="0" y="661733"/>
                </a:lnTo>
                <a:lnTo>
                  <a:pt x="216331" y="947051"/>
                </a:lnTo>
                <a:lnTo>
                  <a:pt x="253687" y="916977"/>
                </a:lnTo>
                <a:lnTo>
                  <a:pt x="288534" y="884912"/>
                </a:lnTo>
                <a:lnTo>
                  <a:pt x="320846" y="850997"/>
                </a:lnTo>
                <a:lnTo>
                  <a:pt x="350595" y="815372"/>
                </a:lnTo>
                <a:lnTo>
                  <a:pt x="377756" y="778177"/>
                </a:lnTo>
                <a:lnTo>
                  <a:pt x="402303" y="739552"/>
                </a:lnTo>
                <a:lnTo>
                  <a:pt x="424209" y="699637"/>
                </a:lnTo>
                <a:lnTo>
                  <a:pt x="443448" y="658573"/>
                </a:lnTo>
                <a:lnTo>
                  <a:pt x="459994" y="616499"/>
                </a:lnTo>
                <a:lnTo>
                  <a:pt x="473820" y="573557"/>
                </a:lnTo>
                <a:lnTo>
                  <a:pt x="484900" y="529885"/>
                </a:lnTo>
                <a:lnTo>
                  <a:pt x="493208" y="485625"/>
                </a:lnTo>
                <a:lnTo>
                  <a:pt x="498717" y="440917"/>
                </a:lnTo>
                <a:lnTo>
                  <a:pt x="501401" y="395899"/>
                </a:lnTo>
                <a:lnTo>
                  <a:pt x="501233" y="350714"/>
                </a:lnTo>
                <a:lnTo>
                  <a:pt x="498189" y="305501"/>
                </a:lnTo>
                <a:lnTo>
                  <a:pt x="492240" y="260400"/>
                </a:lnTo>
                <a:lnTo>
                  <a:pt x="483361" y="215551"/>
                </a:lnTo>
                <a:lnTo>
                  <a:pt x="471526" y="171095"/>
                </a:lnTo>
                <a:lnTo>
                  <a:pt x="456708" y="127172"/>
                </a:lnTo>
                <a:lnTo>
                  <a:pt x="438880" y="83921"/>
                </a:lnTo>
                <a:lnTo>
                  <a:pt x="418018" y="41484"/>
                </a:lnTo>
                <a:lnTo>
                  <a:pt x="394093" y="0"/>
                </a:lnTo>
                <a:close/>
              </a:path>
            </a:pathLst>
          </a:custGeom>
          <a:solidFill>
            <a:srgbClr val="89C763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2CC47CCE-578C-4AD0-B3A0-23A0684CBCFD}"/>
              </a:ext>
            </a:extLst>
          </p:cNvPr>
          <p:cNvSpPr/>
          <p:nvPr/>
        </p:nvSpPr>
        <p:spPr>
          <a:xfrm>
            <a:off x="3118500" y="1374912"/>
            <a:ext cx="341173" cy="644340"/>
          </a:xfrm>
          <a:custGeom>
            <a:avLst/>
            <a:gdLst/>
            <a:ahLst/>
            <a:cxnLst/>
            <a:rect l="l" t="t" r="r" b="b"/>
            <a:pathLst>
              <a:path w="501650" h="947419">
                <a:moveTo>
                  <a:pt x="394093" y="0"/>
                </a:moveTo>
                <a:lnTo>
                  <a:pt x="418018" y="41484"/>
                </a:lnTo>
                <a:lnTo>
                  <a:pt x="438880" y="83921"/>
                </a:lnTo>
                <a:lnTo>
                  <a:pt x="456708" y="127172"/>
                </a:lnTo>
                <a:lnTo>
                  <a:pt x="471526" y="171095"/>
                </a:lnTo>
                <a:lnTo>
                  <a:pt x="483361" y="215551"/>
                </a:lnTo>
                <a:lnTo>
                  <a:pt x="492240" y="260400"/>
                </a:lnTo>
                <a:lnTo>
                  <a:pt x="498189" y="305501"/>
                </a:lnTo>
                <a:lnTo>
                  <a:pt x="501233" y="350714"/>
                </a:lnTo>
                <a:lnTo>
                  <a:pt x="501401" y="395899"/>
                </a:lnTo>
                <a:lnTo>
                  <a:pt x="498717" y="440917"/>
                </a:lnTo>
                <a:lnTo>
                  <a:pt x="493208" y="485625"/>
                </a:lnTo>
                <a:lnTo>
                  <a:pt x="484900" y="529885"/>
                </a:lnTo>
                <a:lnTo>
                  <a:pt x="473820" y="573557"/>
                </a:lnTo>
                <a:lnTo>
                  <a:pt x="459994" y="616499"/>
                </a:lnTo>
                <a:lnTo>
                  <a:pt x="443448" y="658573"/>
                </a:lnTo>
                <a:lnTo>
                  <a:pt x="424209" y="699637"/>
                </a:lnTo>
                <a:lnTo>
                  <a:pt x="402303" y="739552"/>
                </a:lnTo>
                <a:lnTo>
                  <a:pt x="377756" y="778177"/>
                </a:lnTo>
                <a:lnTo>
                  <a:pt x="350595" y="815372"/>
                </a:lnTo>
                <a:lnTo>
                  <a:pt x="320846" y="850997"/>
                </a:lnTo>
                <a:lnTo>
                  <a:pt x="288534" y="884912"/>
                </a:lnTo>
                <a:lnTo>
                  <a:pt x="253687" y="916977"/>
                </a:lnTo>
                <a:lnTo>
                  <a:pt x="216331" y="947051"/>
                </a:lnTo>
                <a:lnTo>
                  <a:pt x="0" y="661733"/>
                </a:lnTo>
                <a:lnTo>
                  <a:pt x="37624" y="629159"/>
                </a:lnTo>
                <a:lnTo>
                  <a:pt x="69700" y="592568"/>
                </a:lnTo>
                <a:lnTo>
                  <a:pt x="96108" y="552601"/>
                </a:lnTo>
                <a:lnTo>
                  <a:pt x="116727" y="509899"/>
                </a:lnTo>
                <a:lnTo>
                  <a:pt x="131437" y="465102"/>
                </a:lnTo>
                <a:lnTo>
                  <a:pt x="140118" y="418851"/>
                </a:lnTo>
                <a:lnTo>
                  <a:pt x="142649" y="371787"/>
                </a:lnTo>
                <a:lnTo>
                  <a:pt x="138911" y="324550"/>
                </a:lnTo>
                <a:lnTo>
                  <a:pt x="128783" y="277782"/>
                </a:lnTo>
                <a:lnTo>
                  <a:pt x="112144" y="232123"/>
                </a:lnTo>
                <a:lnTo>
                  <a:pt x="88874" y="188214"/>
                </a:lnTo>
                <a:lnTo>
                  <a:pt x="394093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C1572A34-B2DF-4550-BA34-4F116395946C}"/>
              </a:ext>
            </a:extLst>
          </p:cNvPr>
          <p:cNvSpPr/>
          <p:nvPr/>
        </p:nvSpPr>
        <p:spPr>
          <a:xfrm>
            <a:off x="2926328" y="1824958"/>
            <a:ext cx="339444" cy="292372"/>
          </a:xfrm>
          <a:custGeom>
            <a:avLst/>
            <a:gdLst/>
            <a:ahLst/>
            <a:cxnLst/>
            <a:rect l="l" t="t" r="r" b="b"/>
            <a:pathLst>
              <a:path w="499110" h="429894">
                <a:moveTo>
                  <a:pt x="282574" y="0"/>
                </a:moveTo>
                <a:lnTo>
                  <a:pt x="237767" y="28765"/>
                </a:lnTo>
                <a:lnTo>
                  <a:pt x="189580" y="50455"/>
                </a:lnTo>
                <a:lnTo>
                  <a:pt x="138853" y="64831"/>
                </a:lnTo>
                <a:lnTo>
                  <a:pt x="86421" y="71659"/>
                </a:lnTo>
                <a:lnTo>
                  <a:pt x="33032" y="71659"/>
                </a:lnTo>
                <a:lnTo>
                  <a:pt x="0" y="426694"/>
                </a:lnTo>
                <a:lnTo>
                  <a:pt x="48562" y="429529"/>
                </a:lnTo>
                <a:lnTo>
                  <a:pt x="96954" y="429093"/>
                </a:lnTo>
                <a:lnTo>
                  <a:pt x="145020" y="425430"/>
                </a:lnTo>
                <a:lnTo>
                  <a:pt x="192602" y="418586"/>
                </a:lnTo>
                <a:lnTo>
                  <a:pt x="239542" y="408604"/>
                </a:lnTo>
                <a:lnTo>
                  <a:pt x="285684" y="395528"/>
                </a:lnTo>
                <a:lnTo>
                  <a:pt x="330871" y="379405"/>
                </a:lnTo>
                <a:lnTo>
                  <a:pt x="374945" y="360278"/>
                </a:lnTo>
                <a:lnTo>
                  <a:pt x="417749" y="338191"/>
                </a:lnTo>
                <a:lnTo>
                  <a:pt x="459126" y="313189"/>
                </a:lnTo>
                <a:lnTo>
                  <a:pt x="498919" y="285318"/>
                </a:lnTo>
                <a:lnTo>
                  <a:pt x="336911" y="71659"/>
                </a:lnTo>
                <a:lnTo>
                  <a:pt x="86421" y="71659"/>
                </a:lnTo>
                <a:lnTo>
                  <a:pt x="33121" y="70700"/>
                </a:lnTo>
                <a:lnTo>
                  <a:pt x="336184" y="70700"/>
                </a:lnTo>
                <a:lnTo>
                  <a:pt x="282574" y="0"/>
                </a:lnTo>
                <a:close/>
              </a:path>
            </a:pathLst>
          </a:custGeom>
          <a:solidFill>
            <a:srgbClr val="DFE66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D5CCAF01-253E-4AF3-AB27-7C4798700B88}"/>
              </a:ext>
            </a:extLst>
          </p:cNvPr>
          <p:cNvSpPr/>
          <p:nvPr/>
        </p:nvSpPr>
        <p:spPr>
          <a:xfrm>
            <a:off x="2926328" y="1824958"/>
            <a:ext cx="339444" cy="292372"/>
          </a:xfrm>
          <a:custGeom>
            <a:avLst/>
            <a:gdLst/>
            <a:ahLst/>
            <a:cxnLst/>
            <a:rect l="l" t="t" r="r" b="b"/>
            <a:pathLst>
              <a:path w="499110" h="429894">
                <a:moveTo>
                  <a:pt x="498919" y="285318"/>
                </a:moveTo>
                <a:lnTo>
                  <a:pt x="459126" y="313189"/>
                </a:lnTo>
                <a:lnTo>
                  <a:pt x="417749" y="338191"/>
                </a:lnTo>
                <a:lnTo>
                  <a:pt x="374945" y="360278"/>
                </a:lnTo>
                <a:lnTo>
                  <a:pt x="330871" y="379405"/>
                </a:lnTo>
                <a:lnTo>
                  <a:pt x="285684" y="395528"/>
                </a:lnTo>
                <a:lnTo>
                  <a:pt x="239542" y="408604"/>
                </a:lnTo>
                <a:lnTo>
                  <a:pt x="192602" y="418586"/>
                </a:lnTo>
                <a:lnTo>
                  <a:pt x="145020" y="425430"/>
                </a:lnTo>
                <a:lnTo>
                  <a:pt x="96954" y="429093"/>
                </a:lnTo>
                <a:lnTo>
                  <a:pt x="48562" y="429529"/>
                </a:lnTo>
                <a:lnTo>
                  <a:pt x="0" y="426694"/>
                </a:lnTo>
                <a:lnTo>
                  <a:pt x="33121" y="70700"/>
                </a:lnTo>
                <a:lnTo>
                  <a:pt x="86421" y="71659"/>
                </a:lnTo>
                <a:lnTo>
                  <a:pt x="138853" y="64831"/>
                </a:lnTo>
                <a:lnTo>
                  <a:pt x="189580" y="50455"/>
                </a:lnTo>
                <a:lnTo>
                  <a:pt x="237767" y="28765"/>
                </a:lnTo>
                <a:lnTo>
                  <a:pt x="282574" y="0"/>
                </a:lnTo>
                <a:lnTo>
                  <a:pt x="498919" y="285318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3DE2326B-A4A0-499B-8EDE-4FB37E17FCC3}"/>
              </a:ext>
            </a:extLst>
          </p:cNvPr>
          <p:cNvSpPr/>
          <p:nvPr/>
        </p:nvSpPr>
        <p:spPr>
          <a:xfrm>
            <a:off x="2881650" y="1869925"/>
            <a:ext cx="67371" cy="245299"/>
          </a:xfrm>
          <a:custGeom>
            <a:avLst/>
            <a:gdLst/>
            <a:ahLst/>
            <a:cxnLst/>
            <a:rect l="l" t="t" r="r" b="b"/>
            <a:pathLst>
              <a:path w="99060" h="360680">
                <a:moveTo>
                  <a:pt x="65963" y="0"/>
                </a:moveTo>
                <a:lnTo>
                  <a:pt x="0" y="351434"/>
                </a:lnTo>
                <a:lnTo>
                  <a:pt x="16338" y="354284"/>
                </a:lnTo>
                <a:lnTo>
                  <a:pt x="32737" y="356757"/>
                </a:lnTo>
                <a:lnTo>
                  <a:pt x="49188" y="358851"/>
                </a:lnTo>
                <a:lnTo>
                  <a:pt x="65684" y="360565"/>
                </a:lnTo>
                <a:lnTo>
                  <a:pt x="98805" y="4572"/>
                </a:lnTo>
                <a:lnTo>
                  <a:pt x="90557" y="3714"/>
                </a:lnTo>
                <a:lnTo>
                  <a:pt x="82332" y="2667"/>
                </a:lnTo>
                <a:lnTo>
                  <a:pt x="74133" y="1428"/>
                </a:lnTo>
                <a:lnTo>
                  <a:pt x="65963" y="0"/>
                </a:lnTo>
                <a:close/>
              </a:path>
            </a:pathLst>
          </a:custGeom>
          <a:solidFill>
            <a:srgbClr val="87C19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DED6A3BD-A348-4D1C-8A3A-A4D54735F977}"/>
              </a:ext>
            </a:extLst>
          </p:cNvPr>
          <p:cNvSpPr/>
          <p:nvPr/>
        </p:nvSpPr>
        <p:spPr>
          <a:xfrm>
            <a:off x="2881650" y="1869925"/>
            <a:ext cx="67371" cy="245299"/>
          </a:xfrm>
          <a:custGeom>
            <a:avLst/>
            <a:gdLst/>
            <a:ahLst/>
            <a:cxnLst/>
            <a:rect l="l" t="t" r="r" b="b"/>
            <a:pathLst>
              <a:path w="99060" h="360680">
                <a:moveTo>
                  <a:pt x="65684" y="360565"/>
                </a:moveTo>
                <a:lnTo>
                  <a:pt x="49188" y="358851"/>
                </a:lnTo>
                <a:lnTo>
                  <a:pt x="32737" y="356757"/>
                </a:lnTo>
                <a:lnTo>
                  <a:pt x="16338" y="354284"/>
                </a:lnTo>
                <a:lnTo>
                  <a:pt x="0" y="351434"/>
                </a:lnTo>
                <a:lnTo>
                  <a:pt x="65963" y="0"/>
                </a:lnTo>
                <a:lnTo>
                  <a:pt x="74133" y="1428"/>
                </a:lnTo>
                <a:lnTo>
                  <a:pt x="82332" y="2667"/>
                </a:lnTo>
                <a:lnTo>
                  <a:pt x="90557" y="3714"/>
                </a:lnTo>
                <a:lnTo>
                  <a:pt x="98805" y="4572"/>
                </a:lnTo>
                <a:lnTo>
                  <a:pt x="65684" y="36056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2EFA7179-1586-4845-8EA0-733719E7EEF2}"/>
              </a:ext>
            </a:extLst>
          </p:cNvPr>
          <p:cNvSpPr/>
          <p:nvPr/>
        </p:nvSpPr>
        <p:spPr>
          <a:xfrm>
            <a:off x="2556224" y="1758914"/>
            <a:ext cx="370539" cy="350241"/>
          </a:xfrm>
          <a:custGeom>
            <a:avLst/>
            <a:gdLst/>
            <a:ahLst/>
            <a:cxnLst/>
            <a:rect l="l" t="t" r="r" b="b"/>
            <a:pathLst>
              <a:path w="544830" h="514985">
                <a:moveTo>
                  <a:pt x="305219" y="0"/>
                </a:moveTo>
                <a:lnTo>
                  <a:pt x="0" y="188214"/>
                </a:lnTo>
                <a:lnTo>
                  <a:pt x="27957" y="229848"/>
                </a:lnTo>
                <a:lnTo>
                  <a:pt x="58574" y="269196"/>
                </a:lnTo>
                <a:lnTo>
                  <a:pt x="91703" y="306155"/>
                </a:lnTo>
                <a:lnTo>
                  <a:pt x="127196" y="340625"/>
                </a:lnTo>
                <a:lnTo>
                  <a:pt x="164906" y="372504"/>
                </a:lnTo>
                <a:lnTo>
                  <a:pt x="204684" y="401693"/>
                </a:lnTo>
                <a:lnTo>
                  <a:pt x="246383" y="428089"/>
                </a:lnTo>
                <a:lnTo>
                  <a:pt x="289854" y="451592"/>
                </a:lnTo>
                <a:lnTo>
                  <a:pt x="334950" y="472101"/>
                </a:lnTo>
                <a:lnTo>
                  <a:pt x="381524" y="489515"/>
                </a:lnTo>
                <a:lnTo>
                  <a:pt x="429426" y="503733"/>
                </a:lnTo>
                <a:lnTo>
                  <a:pt x="478510" y="514654"/>
                </a:lnTo>
                <a:lnTo>
                  <a:pt x="544474" y="163220"/>
                </a:lnTo>
                <a:lnTo>
                  <a:pt x="495980" y="150651"/>
                </a:lnTo>
                <a:lnTo>
                  <a:pt x="450144" y="131690"/>
                </a:lnTo>
                <a:lnTo>
                  <a:pt x="407558" y="106741"/>
                </a:lnTo>
                <a:lnTo>
                  <a:pt x="368814" y="76208"/>
                </a:lnTo>
                <a:lnTo>
                  <a:pt x="334504" y="40493"/>
                </a:lnTo>
                <a:lnTo>
                  <a:pt x="305219" y="0"/>
                </a:lnTo>
                <a:close/>
              </a:path>
            </a:pathLst>
          </a:custGeom>
          <a:solidFill>
            <a:srgbClr val="23B45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9C645FA5-A0C9-4CAA-A21D-84BD6C4AE615}"/>
              </a:ext>
            </a:extLst>
          </p:cNvPr>
          <p:cNvSpPr/>
          <p:nvPr/>
        </p:nvSpPr>
        <p:spPr>
          <a:xfrm>
            <a:off x="2556224" y="1758914"/>
            <a:ext cx="370539" cy="350241"/>
          </a:xfrm>
          <a:custGeom>
            <a:avLst/>
            <a:gdLst/>
            <a:ahLst/>
            <a:cxnLst/>
            <a:rect l="l" t="t" r="r" b="b"/>
            <a:pathLst>
              <a:path w="544830" h="514985">
                <a:moveTo>
                  <a:pt x="478510" y="514654"/>
                </a:moveTo>
                <a:lnTo>
                  <a:pt x="429426" y="503733"/>
                </a:lnTo>
                <a:lnTo>
                  <a:pt x="381524" y="489515"/>
                </a:lnTo>
                <a:lnTo>
                  <a:pt x="334950" y="472101"/>
                </a:lnTo>
                <a:lnTo>
                  <a:pt x="289854" y="451592"/>
                </a:lnTo>
                <a:lnTo>
                  <a:pt x="246383" y="428089"/>
                </a:lnTo>
                <a:lnTo>
                  <a:pt x="204684" y="401693"/>
                </a:lnTo>
                <a:lnTo>
                  <a:pt x="164906" y="372504"/>
                </a:lnTo>
                <a:lnTo>
                  <a:pt x="127196" y="340625"/>
                </a:lnTo>
                <a:lnTo>
                  <a:pt x="91703" y="306155"/>
                </a:lnTo>
                <a:lnTo>
                  <a:pt x="58574" y="269196"/>
                </a:lnTo>
                <a:lnTo>
                  <a:pt x="27957" y="229848"/>
                </a:lnTo>
                <a:lnTo>
                  <a:pt x="0" y="188214"/>
                </a:lnTo>
                <a:lnTo>
                  <a:pt x="305219" y="0"/>
                </a:lnTo>
                <a:lnTo>
                  <a:pt x="334504" y="40493"/>
                </a:lnTo>
                <a:lnTo>
                  <a:pt x="368814" y="76208"/>
                </a:lnTo>
                <a:lnTo>
                  <a:pt x="407558" y="106741"/>
                </a:lnTo>
                <a:lnTo>
                  <a:pt x="450144" y="131690"/>
                </a:lnTo>
                <a:lnTo>
                  <a:pt x="495980" y="150651"/>
                </a:lnTo>
                <a:lnTo>
                  <a:pt x="544474" y="163220"/>
                </a:lnTo>
                <a:lnTo>
                  <a:pt x="478510" y="5146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1D19DEF5-DC1A-4E80-91EA-9337FBACF010}"/>
              </a:ext>
            </a:extLst>
          </p:cNvPr>
          <p:cNvSpPr/>
          <p:nvPr/>
        </p:nvSpPr>
        <p:spPr>
          <a:xfrm>
            <a:off x="2483203" y="1271533"/>
            <a:ext cx="323898" cy="615406"/>
          </a:xfrm>
          <a:custGeom>
            <a:avLst/>
            <a:gdLst/>
            <a:ahLst/>
            <a:cxnLst/>
            <a:rect l="l" t="t" r="r" b="b"/>
            <a:pathLst>
              <a:path w="476250" h="904875">
                <a:moveTo>
                  <a:pt x="234101" y="0"/>
                </a:moveTo>
                <a:lnTo>
                  <a:pt x="198990" y="34112"/>
                </a:lnTo>
                <a:lnTo>
                  <a:pt x="166650" y="70090"/>
                </a:lnTo>
                <a:lnTo>
                  <a:pt x="137104" y="107782"/>
                </a:lnTo>
                <a:lnTo>
                  <a:pt x="110373" y="147033"/>
                </a:lnTo>
                <a:lnTo>
                  <a:pt x="86479" y="187691"/>
                </a:lnTo>
                <a:lnTo>
                  <a:pt x="65442" y="229603"/>
                </a:lnTo>
                <a:lnTo>
                  <a:pt x="47284" y="272616"/>
                </a:lnTo>
                <a:lnTo>
                  <a:pt x="32027" y="316578"/>
                </a:lnTo>
                <a:lnTo>
                  <a:pt x="19692" y="361336"/>
                </a:lnTo>
                <a:lnTo>
                  <a:pt x="10300" y="406736"/>
                </a:lnTo>
                <a:lnTo>
                  <a:pt x="3873" y="452626"/>
                </a:lnTo>
                <a:lnTo>
                  <a:pt x="432" y="498853"/>
                </a:lnTo>
                <a:lnTo>
                  <a:pt x="0" y="545287"/>
                </a:lnTo>
                <a:lnTo>
                  <a:pt x="2594" y="591707"/>
                </a:lnTo>
                <a:lnTo>
                  <a:pt x="8239" y="638027"/>
                </a:lnTo>
                <a:lnTo>
                  <a:pt x="16957" y="684074"/>
                </a:lnTo>
                <a:lnTo>
                  <a:pt x="28767" y="729692"/>
                </a:lnTo>
                <a:lnTo>
                  <a:pt x="43692" y="774731"/>
                </a:lnTo>
                <a:lnTo>
                  <a:pt x="61753" y="819036"/>
                </a:lnTo>
                <a:lnTo>
                  <a:pt x="82971" y="862456"/>
                </a:lnTo>
                <a:lnTo>
                  <a:pt x="107368" y="904836"/>
                </a:lnTo>
                <a:lnTo>
                  <a:pt x="412587" y="716622"/>
                </a:lnTo>
                <a:lnTo>
                  <a:pt x="390677" y="675717"/>
                </a:lnTo>
                <a:lnTo>
                  <a:pt x="374525" y="633171"/>
                </a:lnTo>
                <a:lnTo>
                  <a:pt x="364056" y="589518"/>
                </a:lnTo>
                <a:lnTo>
                  <a:pt x="359196" y="545264"/>
                </a:lnTo>
                <a:lnTo>
                  <a:pt x="359869" y="501012"/>
                </a:lnTo>
                <a:lnTo>
                  <a:pt x="366001" y="457225"/>
                </a:lnTo>
                <a:lnTo>
                  <a:pt x="377519" y="414456"/>
                </a:lnTo>
                <a:lnTo>
                  <a:pt x="394347" y="373239"/>
                </a:lnTo>
                <a:lnTo>
                  <a:pt x="416411" y="334104"/>
                </a:lnTo>
                <a:lnTo>
                  <a:pt x="443636" y="297584"/>
                </a:lnTo>
                <a:lnTo>
                  <a:pt x="475948" y="264210"/>
                </a:lnTo>
                <a:lnTo>
                  <a:pt x="234101" y="0"/>
                </a:lnTo>
                <a:close/>
              </a:path>
            </a:pathLst>
          </a:custGeom>
          <a:solidFill>
            <a:srgbClr val="E0A156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06C181E3-2558-4A01-8C1A-F14C6D21C8DC}"/>
              </a:ext>
            </a:extLst>
          </p:cNvPr>
          <p:cNvSpPr/>
          <p:nvPr/>
        </p:nvSpPr>
        <p:spPr>
          <a:xfrm>
            <a:off x="2483202" y="1271533"/>
            <a:ext cx="323898" cy="615406"/>
          </a:xfrm>
          <a:custGeom>
            <a:avLst/>
            <a:gdLst/>
            <a:ahLst/>
            <a:cxnLst/>
            <a:rect l="l" t="t" r="r" b="b"/>
            <a:pathLst>
              <a:path w="476250" h="904875">
                <a:moveTo>
                  <a:pt x="107369" y="904836"/>
                </a:moveTo>
                <a:lnTo>
                  <a:pt x="82973" y="862456"/>
                </a:lnTo>
                <a:lnTo>
                  <a:pt x="61755" y="819036"/>
                </a:lnTo>
                <a:lnTo>
                  <a:pt x="43694" y="774731"/>
                </a:lnTo>
                <a:lnTo>
                  <a:pt x="28769" y="729692"/>
                </a:lnTo>
                <a:lnTo>
                  <a:pt x="16958" y="684074"/>
                </a:lnTo>
                <a:lnTo>
                  <a:pt x="8241" y="638027"/>
                </a:lnTo>
                <a:lnTo>
                  <a:pt x="2595" y="591707"/>
                </a:lnTo>
                <a:lnTo>
                  <a:pt x="0" y="545264"/>
                </a:lnTo>
                <a:lnTo>
                  <a:pt x="433" y="498853"/>
                </a:lnTo>
                <a:lnTo>
                  <a:pt x="3874" y="452626"/>
                </a:lnTo>
                <a:lnTo>
                  <a:pt x="10301" y="406736"/>
                </a:lnTo>
                <a:lnTo>
                  <a:pt x="19693" y="361336"/>
                </a:lnTo>
                <a:lnTo>
                  <a:pt x="32028" y="316578"/>
                </a:lnTo>
                <a:lnTo>
                  <a:pt x="47285" y="272616"/>
                </a:lnTo>
                <a:lnTo>
                  <a:pt x="65443" y="229603"/>
                </a:lnTo>
                <a:lnTo>
                  <a:pt x="86480" y="187691"/>
                </a:lnTo>
                <a:lnTo>
                  <a:pt x="110374" y="147033"/>
                </a:lnTo>
                <a:lnTo>
                  <a:pt x="137105" y="107782"/>
                </a:lnTo>
                <a:lnTo>
                  <a:pt x="166651" y="70090"/>
                </a:lnTo>
                <a:lnTo>
                  <a:pt x="198991" y="34112"/>
                </a:lnTo>
                <a:lnTo>
                  <a:pt x="234103" y="0"/>
                </a:lnTo>
                <a:lnTo>
                  <a:pt x="475949" y="264210"/>
                </a:lnTo>
                <a:lnTo>
                  <a:pt x="443637" y="297584"/>
                </a:lnTo>
                <a:lnTo>
                  <a:pt x="416412" y="334104"/>
                </a:lnTo>
                <a:lnTo>
                  <a:pt x="394348" y="373239"/>
                </a:lnTo>
                <a:lnTo>
                  <a:pt x="377520" y="414456"/>
                </a:lnTo>
                <a:lnTo>
                  <a:pt x="366003" y="457225"/>
                </a:lnTo>
                <a:lnTo>
                  <a:pt x="359870" y="501012"/>
                </a:lnTo>
                <a:lnTo>
                  <a:pt x="359197" y="545287"/>
                </a:lnTo>
                <a:lnTo>
                  <a:pt x="364057" y="589518"/>
                </a:lnTo>
                <a:lnTo>
                  <a:pt x="374526" y="633171"/>
                </a:lnTo>
                <a:lnTo>
                  <a:pt x="390679" y="675717"/>
                </a:lnTo>
                <a:lnTo>
                  <a:pt x="412589" y="716622"/>
                </a:lnTo>
                <a:lnTo>
                  <a:pt x="107369" y="90483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D5FD9D45-A1E5-45FB-97B2-53B44B54C166}"/>
              </a:ext>
            </a:extLst>
          </p:cNvPr>
          <p:cNvSpPr/>
          <p:nvPr/>
        </p:nvSpPr>
        <p:spPr>
          <a:xfrm>
            <a:off x="2642417" y="1144613"/>
            <a:ext cx="328217" cy="306192"/>
          </a:xfrm>
          <a:custGeom>
            <a:avLst/>
            <a:gdLst/>
            <a:ahLst/>
            <a:cxnLst/>
            <a:rect l="l" t="t" r="r" b="b"/>
            <a:pathLst>
              <a:path w="482600" h="450214">
                <a:moveTo>
                  <a:pt x="482587" y="0"/>
                </a:moveTo>
                <a:lnTo>
                  <a:pt x="434080" y="1636"/>
                </a:lnTo>
                <a:lnTo>
                  <a:pt x="386043" y="6507"/>
                </a:lnTo>
                <a:lnTo>
                  <a:pt x="338630" y="14554"/>
                </a:lnTo>
                <a:lnTo>
                  <a:pt x="291991" y="25717"/>
                </a:lnTo>
                <a:lnTo>
                  <a:pt x="246280" y="39938"/>
                </a:lnTo>
                <a:lnTo>
                  <a:pt x="201648" y="57158"/>
                </a:lnTo>
                <a:lnTo>
                  <a:pt x="158247" y="77319"/>
                </a:lnTo>
                <a:lnTo>
                  <a:pt x="116230" y="100362"/>
                </a:lnTo>
                <a:lnTo>
                  <a:pt x="75748" y="126228"/>
                </a:lnTo>
                <a:lnTo>
                  <a:pt x="36954" y="154858"/>
                </a:lnTo>
                <a:lnTo>
                  <a:pt x="0" y="186194"/>
                </a:lnTo>
                <a:lnTo>
                  <a:pt x="241300" y="449808"/>
                </a:lnTo>
                <a:lnTo>
                  <a:pt x="283154" y="417121"/>
                </a:lnTo>
                <a:lnTo>
                  <a:pt x="329020" y="391156"/>
                </a:lnTo>
                <a:lnTo>
                  <a:pt x="378087" y="372224"/>
                </a:lnTo>
                <a:lnTo>
                  <a:pt x="429546" y="360636"/>
                </a:lnTo>
                <a:lnTo>
                  <a:pt x="482587" y="356704"/>
                </a:lnTo>
                <a:lnTo>
                  <a:pt x="482587" y="0"/>
                </a:lnTo>
                <a:close/>
              </a:path>
            </a:pathLst>
          </a:custGeom>
          <a:solidFill>
            <a:srgbClr val="B4D8BE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C6CB55C2-6768-4B09-A9B8-9E9DAB4494EE}"/>
              </a:ext>
            </a:extLst>
          </p:cNvPr>
          <p:cNvSpPr/>
          <p:nvPr/>
        </p:nvSpPr>
        <p:spPr>
          <a:xfrm>
            <a:off x="2642417" y="1144613"/>
            <a:ext cx="328217" cy="306192"/>
          </a:xfrm>
          <a:custGeom>
            <a:avLst/>
            <a:gdLst/>
            <a:ahLst/>
            <a:cxnLst/>
            <a:rect l="l" t="t" r="r" b="b"/>
            <a:pathLst>
              <a:path w="482600" h="450214">
                <a:moveTo>
                  <a:pt x="0" y="186194"/>
                </a:moveTo>
                <a:lnTo>
                  <a:pt x="36954" y="154858"/>
                </a:lnTo>
                <a:lnTo>
                  <a:pt x="75748" y="126228"/>
                </a:lnTo>
                <a:lnTo>
                  <a:pt x="116230" y="100362"/>
                </a:lnTo>
                <a:lnTo>
                  <a:pt x="158247" y="77319"/>
                </a:lnTo>
                <a:lnTo>
                  <a:pt x="201648" y="57158"/>
                </a:lnTo>
                <a:lnTo>
                  <a:pt x="246280" y="39938"/>
                </a:lnTo>
                <a:lnTo>
                  <a:pt x="291991" y="25717"/>
                </a:lnTo>
                <a:lnTo>
                  <a:pt x="338630" y="14554"/>
                </a:lnTo>
                <a:lnTo>
                  <a:pt x="386043" y="6507"/>
                </a:lnTo>
                <a:lnTo>
                  <a:pt x="434080" y="1636"/>
                </a:lnTo>
                <a:lnTo>
                  <a:pt x="482587" y="0"/>
                </a:lnTo>
                <a:lnTo>
                  <a:pt x="482587" y="356704"/>
                </a:lnTo>
                <a:lnTo>
                  <a:pt x="429546" y="360636"/>
                </a:lnTo>
                <a:lnTo>
                  <a:pt x="378087" y="372224"/>
                </a:lnTo>
                <a:lnTo>
                  <a:pt x="329020" y="391156"/>
                </a:lnTo>
                <a:lnTo>
                  <a:pt x="283154" y="417121"/>
                </a:lnTo>
                <a:lnTo>
                  <a:pt x="241300" y="449808"/>
                </a:lnTo>
                <a:lnTo>
                  <a:pt x="0" y="18619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D4F778B9-F364-4A87-86EE-879379553768}"/>
              </a:ext>
            </a:extLst>
          </p:cNvPr>
          <p:cNvSpPr/>
          <p:nvPr/>
        </p:nvSpPr>
        <p:spPr>
          <a:xfrm>
            <a:off x="4841404" y="2757248"/>
            <a:ext cx="95010" cy="250913"/>
          </a:xfrm>
          <a:custGeom>
            <a:avLst/>
            <a:gdLst/>
            <a:ahLst/>
            <a:cxnLst/>
            <a:rect l="l" t="t" r="r" b="b"/>
            <a:pathLst>
              <a:path w="139700" h="368935">
                <a:moveTo>
                  <a:pt x="0" y="0"/>
                </a:moveTo>
                <a:lnTo>
                  <a:pt x="0" y="361988"/>
                </a:lnTo>
                <a:lnTo>
                  <a:pt x="17566" y="362411"/>
                </a:lnTo>
                <a:lnTo>
                  <a:pt x="35080" y="363678"/>
                </a:lnTo>
                <a:lnTo>
                  <a:pt x="52513" y="365786"/>
                </a:lnTo>
                <a:lnTo>
                  <a:pt x="69837" y="368731"/>
                </a:lnTo>
                <a:lnTo>
                  <a:pt x="139661" y="13487"/>
                </a:lnTo>
                <a:lnTo>
                  <a:pt x="105027" y="7597"/>
                </a:lnTo>
                <a:lnTo>
                  <a:pt x="70164" y="3381"/>
                </a:lnTo>
                <a:lnTo>
                  <a:pt x="35134" y="846"/>
                </a:lnTo>
                <a:lnTo>
                  <a:pt x="0" y="0"/>
                </a:lnTo>
                <a:close/>
              </a:path>
            </a:pathLst>
          </a:custGeom>
          <a:solidFill>
            <a:srgbClr val="D1633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25C0585F-F0CB-4644-876F-3262BD6B926B}"/>
              </a:ext>
            </a:extLst>
          </p:cNvPr>
          <p:cNvSpPr/>
          <p:nvPr/>
        </p:nvSpPr>
        <p:spPr>
          <a:xfrm>
            <a:off x="4841404" y="2757248"/>
            <a:ext cx="95010" cy="250913"/>
          </a:xfrm>
          <a:custGeom>
            <a:avLst/>
            <a:gdLst/>
            <a:ahLst/>
            <a:cxnLst/>
            <a:rect l="l" t="t" r="r" b="b"/>
            <a:pathLst>
              <a:path w="139700" h="368935">
                <a:moveTo>
                  <a:pt x="0" y="0"/>
                </a:moveTo>
                <a:lnTo>
                  <a:pt x="35134" y="846"/>
                </a:lnTo>
                <a:lnTo>
                  <a:pt x="70164" y="3381"/>
                </a:lnTo>
                <a:lnTo>
                  <a:pt x="105027" y="7597"/>
                </a:lnTo>
                <a:lnTo>
                  <a:pt x="139661" y="13487"/>
                </a:lnTo>
                <a:lnTo>
                  <a:pt x="69837" y="368731"/>
                </a:lnTo>
                <a:lnTo>
                  <a:pt x="52513" y="365786"/>
                </a:lnTo>
                <a:lnTo>
                  <a:pt x="35080" y="363678"/>
                </a:lnTo>
                <a:lnTo>
                  <a:pt x="17566" y="362411"/>
                </a:lnTo>
                <a:lnTo>
                  <a:pt x="0" y="36198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D20ABC4A-1E1D-4732-BF11-79383A095CEB}"/>
              </a:ext>
            </a:extLst>
          </p:cNvPr>
          <p:cNvSpPr/>
          <p:nvPr/>
        </p:nvSpPr>
        <p:spPr>
          <a:xfrm>
            <a:off x="4888882" y="2766422"/>
            <a:ext cx="94146" cy="247458"/>
          </a:xfrm>
          <a:custGeom>
            <a:avLst/>
            <a:gdLst/>
            <a:ahLst/>
            <a:cxnLst/>
            <a:rect l="l" t="t" r="r" b="b"/>
            <a:pathLst>
              <a:path w="138429" h="363854">
                <a:moveTo>
                  <a:pt x="69837" y="0"/>
                </a:moveTo>
                <a:lnTo>
                  <a:pt x="0" y="355244"/>
                </a:lnTo>
                <a:lnTo>
                  <a:pt x="8605" y="357032"/>
                </a:lnTo>
                <a:lnTo>
                  <a:pt x="17160" y="359024"/>
                </a:lnTo>
                <a:lnTo>
                  <a:pt x="25663" y="361218"/>
                </a:lnTo>
                <a:lnTo>
                  <a:pt x="34112" y="363613"/>
                </a:lnTo>
                <a:lnTo>
                  <a:pt x="138036" y="16738"/>
                </a:lnTo>
                <a:lnTo>
                  <a:pt x="121140" y="11940"/>
                </a:lnTo>
                <a:lnTo>
                  <a:pt x="104136" y="7550"/>
                </a:lnTo>
                <a:lnTo>
                  <a:pt x="87033" y="3569"/>
                </a:lnTo>
                <a:lnTo>
                  <a:pt x="69837" y="0"/>
                </a:lnTo>
                <a:close/>
              </a:path>
            </a:pathLst>
          </a:custGeom>
          <a:solidFill>
            <a:srgbClr val="2E79B7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1BE2380C-3277-4D3D-AF0F-394688012C0B}"/>
              </a:ext>
            </a:extLst>
          </p:cNvPr>
          <p:cNvSpPr/>
          <p:nvPr/>
        </p:nvSpPr>
        <p:spPr>
          <a:xfrm>
            <a:off x="4888882" y="2766422"/>
            <a:ext cx="94146" cy="247458"/>
          </a:xfrm>
          <a:custGeom>
            <a:avLst/>
            <a:gdLst/>
            <a:ahLst/>
            <a:cxnLst/>
            <a:rect l="l" t="t" r="r" b="b"/>
            <a:pathLst>
              <a:path w="138429" h="363854">
                <a:moveTo>
                  <a:pt x="69837" y="0"/>
                </a:moveTo>
                <a:lnTo>
                  <a:pt x="87033" y="3569"/>
                </a:lnTo>
                <a:lnTo>
                  <a:pt x="104136" y="7550"/>
                </a:lnTo>
                <a:lnTo>
                  <a:pt x="121140" y="11940"/>
                </a:lnTo>
                <a:lnTo>
                  <a:pt x="138036" y="16738"/>
                </a:lnTo>
                <a:lnTo>
                  <a:pt x="34112" y="363613"/>
                </a:lnTo>
                <a:lnTo>
                  <a:pt x="25663" y="361218"/>
                </a:lnTo>
                <a:lnTo>
                  <a:pt x="17160" y="359024"/>
                </a:lnTo>
                <a:lnTo>
                  <a:pt x="8605" y="357032"/>
                </a:lnTo>
                <a:lnTo>
                  <a:pt x="0" y="355244"/>
                </a:lnTo>
                <a:lnTo>
                  <a:pt x="69837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F2D51B14-2D04-442F-8103-4FB18A394F25}"/>
              </a:ext>
            </a:extLst>
          </p:cNvPr>
          <p:cNvSpPr/>
          <p:nvPr/>
        </p:nvSpPr>
        <p:spPr>
          <a:xfrm>
            <a:off x="4912071" y="2777806"/>
            <a:ext cx="274665" cy="295827"/>
          </a:xfrm>
          <a:custGeom>
            <a:avLst/>
            <a:gdLst/>
            <a:ahLst/>
            <a:cxnLst/>
            <a:rect l="l" t="t" r="r" b="b"/>
            <a:pathLst>
              <a:path w="403860" h="434975">
                <a:moveTo>
                  <a:pt x="103936" y="0"/>
                </a:moveTo>
                <a:lnTo>
                  <a:pt x="0" y="346875"/>
                </a:lnTo>
                <a:lnTo>
                  <a:pt x="41298" y="361909"/>
                </a:lnTo>
                <a:lnTo>
                  <a:pt x="80333" y="381723"/>
                </a:lnTo>
                <a:lnTo>
                  <a:pt x="116693" y="406071"/>
                </a:lnTo>
                <a:lnTo>
                  <a:pt x="149961" y="434708"/>
                </a:lnTo>
                <a:lnTo>
                  <a:pt x="403847" y="175666"/>
                </a:lnTo>
                <a:lnTo>
                  <a:pt x="366632" y="141917"/>
                </a:lnTo>
                <a:lnTo>
                  <a:pt x="327283" y="110902"/>
                </a:lnTo>
                <a:lnTo>
                  <a:pt x="285956" y="82710"/>
                </a:lnTo>
                <a:lnTo>
                  <a:pt x="242803" y="57433"/>
                </a:lnTo>
                <a:lnTo>
                  <a:pt x="197979" y="35162"/>
                </a:lnTo>
                <a:lnTo>
                  <a:pt x="151639" y="15987"/>
                </a:lnTo>
                <a:lnTo>
                  <a:pt x="103936" y="0"/>
                </a:lnTo>
                <a:close/>
              </a:path>
            </a:pathLst>
          </a:custGeom>
          <a:solidFill>
            <a:srgbClr val="8DBBD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8918AE20-9C36-4317-A9D1-CD4A696EC7FA}"/>
              </a:ext>
            </a:extLst>
          </p:cNvPr>
          <p:cNvSpPr/>
          <p:nvPr/>
        </p:nvSpPr>
        <p:spPr>
          <a:xfrm>
            <a:off x="4912071" y="2777806"/>
            <a:ext cx="274665" cy="295827"/>
          </a:xfrm>
          <a:custGeom>
            <a:avLst/>
            <a:gdLst/>
            <a:ahLst/>
            <a:cxnLst/>
            <a:rect l="l" t="t" r="r" b="b"/>
            <a:pathLst>
              <a:path w="403860" h="434975">
                <a:moveTo>
                  <a:pt x="103936" y="0"/>
                </a:moveTo>
                <a:lnTo>
                  <a:pt x="151639" y="15987"/>
                </a:lnTo>
                <a:lnTo>
                  <a:pt x="197979" y="35162"/>
                </a:lnTo>
                <a:lnTo>
                  <a:pt x="242803" y="57433"/>
                </a:lnTo>
                <a:lnTo>
                  <a:pt x="285956" y="82710"/>
                </a:lnTo>
                <a:lnTo>
                  <a:pt x="327283" y="110902"/>
                </a:lnTo>
                <a:lnTo>
                  <a:pt x="366632" y="141917"/>
                </a:lnTo>
                <a:lnTo>
                  <a:pt x="403847" y="175666"/>
                </a:lnTo>
                <a:lnTo>
                  <a:pt x="149961" y="434708"/>
                </a:lnTo>
                <a:lnTo>
                  <a:pt x="116693" y="406071"/>
                </a:lnTo>
                <a:lnTo>
                  <a:pt x="80333" y="381723"/>
                </a:lnTo>
                <a:lnTo>
                  <a:pt x="41298" y="361909"/>
                </a:lnTo>
                <a:lnTo>
                  <a:pt x="0" y="346875"/>
                </a:lnTo>
                <a:lnTo>
                  <a:pt x="103936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DBCE8FDC-32BF-4FDE-BF51-C3053BDE1861}"/>
              </a:ext>
            </a:extLst>
          </p:cNvPr>
          <p:cNvSpPr/>
          <p:nvPr/>
        </p:nvSpPr>
        <p:spPr>
          <a:xfrm>
            <a:off x="5014083" y="2897283"/>
            <a:ext cx="205567" cy="193907"/>
          </a:xfrm>
          <a:custGeom>
            <a:avLst/>
            <a:gdLst/>
            <a:ahLst/>
            <a:cxnLst/>
            <a:rect l="l" t="t" r="r" b="b"/>
            <a:pathLst>
              <a:path w="302260" h="285114">
                <a:moveTo>
                  <a:pt x="253885" y="0"/>
                </a:moveTo>
                <a:lnTo>
                  <a:pt x="0" y="259041"/>
                </a:lnTo>
                <a:lnTo>
                  <a:pt x="6210" y="265230"/>
                </a:lnTo>
                <a:lnTo>
                  <a:pt x="12266" y="271564"/>
                </a:lnTo>
                <a:lnTo>
                  <a:pt x="18168" y="278040"/>
                </a:lnTo>
                <a:lnTo>
                  <a:pt x="23914" y="284657"/>
                </a:lnTo>
                <a:lnTo>
                  <a:pt x="301726" y="51231"/>
                </a:lnTo>
                <a:lnTo>
                  <a:pt x="290233" y="37995"/>
                </a:lnTo>
                <a:lnTo>
                  <a:pt x="278425" y="25039"/>
                </a:lnTo>
                <a:lnTo>
                  <a:pt x="266307" y="12371"/>
                </a:lnTo>
                <a:lnTo>
                  <a:pt x="253885" y="0"/>
                </a:lnTo>
                <a:close/>
              </a:path>
            </a:pathLst>
          </a:custGeom>
          <a:solidFill>
            <a:srgbClr val="F2D3B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8BF73E44-ED06-4313-BB28-EE8704FDB44B}"/>
              </a:ext>
            </a:extLst>
          </p:cNvPr>
          <p:cNvSpPr/>
          <p:nvPr/>
        </p:nvSpPr>
        <p:spPr>
          <a:xfrm>
            <a:off x="5014083" y="2897283"/>
            <a:ext cx="205567" cy="193907"/>
          </a:xfrm>
          <a:custGeom>
            <a:avLst/>
            <a:gdLst/>
            <a:ahLst/>
            <a:cxnLst/>
            <a:rect l="l" t="t" r="r" b="b"/>
            <a:pathLst>
              <a:path w="302260" h="285114">
                <a:moveTo>
                  <a:pt x="253885" y="0"/>
                </a:moveTo>
                <a:lnTo>
                  <a:pt x="266307" y="12371"/>
                </a:lnTo>
                <a:lnTo>
                  <a:pt x="278425" y="25039"/>
                </a:lnTo>
                <a:lnTo>
                  <a:pt x="290233" y="37995"/>
                </a:lnTo>
                <a:lnTo>
                  <a:pt x="301726" y="51231"/>
                </a:lnTo>
                <a:lnTo>
                  <a:pt x="23914" y="284657"/>
                </a:lnTo>
                <a:lnTo>
                  <a:pt x="18168" y="278040"/>
                </a:lnTo>
                <a:lnTo>
                  <a:pt x="12266" y="271564"/>
                </a:lnTo>
                <a:lnTo>
                  <a:pt x="6210" y="265230"/>
                </a:lnTo>
                <a:lnTo>
                  <a:pt x="0" y="259041"/>
                </a:lnTo>
                <a:lnTo>
                  <a:pt x="253885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745C5E84-E325-4D10-884C-0C76B5A99A5F}"/>
              </a:ext>
            </a:extLst>
          </p:cNvPr>
          <p:cNvSpPr/>
          <p:nvPr/>
        </p:nvSpPr>
        <p:spPr>
          <a:xfrm>
            <a:off x="5030334" y="2932118"/>
            <a:ext cx="305328" cy="400770"/>
          </a:xfrm>
          <a:custGeom>
            <a:avLst/>
            <a:gdLst/>
            <a:ahLst/>
            <a:cxnLst/>
            <a:rect l="l" t="t" r="r" b="b"/>
            <a:pathLst>
              <a:path w="448945" h="589279">
                <a:moveTo>
                  <a:pt x="277799" y="0"/>
                </a:moveTo>
                <a:lnTo>
                  <a:pt x="0" y="233425"/>
                </a:lnTo>
                <a:lnTo>
                  <a:pt x="31192" y="276235"/>
                </a:lnTo>
                <a:lnTo>
                  <a:pt x="55563" y="322611"/>
                </a:lnTo>
                <a:lnTo>
                  <a:pt x="72894" y="371754"/>
                </a:lnTo>
                <a:lnTo>
                  <a:pt x="82967" y="422865"/>
                </a:lnTo>
                <a:lnTo>
                  <a:pt x="85564" y="475146"/>
                </a:lnTo>
                <a:lnTo>
                  <a:pt x="80467" y="527799"/>
                </a:lnTo>
                <a:lnTo>
                  <a:pt x="438746" y="588733"/>
                </a:lnTo>
                <a:lnTo>
                  <a:pt x="445391" y="540144"/>
                </a:lnTo>
                <a:lnTo>
                  <a:pt x="448708" y="491528"/>
                </a:lnTo>
                <a:lnTo>
                  <a:pt x="448739" y="443044"/>
                </a:lnTo>
                <a:lnTo>
                  <a:pt x="445528" y="394849"/>
                </a:lnTo>
                <a:lnTo>
                  <a:pt x="439117" y="347100"/>
                </a:lnTo>
                <a:lnTo>
                  <a:pt x="429549" y="299953"/>
                </a:lnTo>
                <a:lnTo>
                  <a:pt x="416868" y="253566"/>
                </a:lnTo>
                <a:lnTo>
                  <a:pt x="401116" y="208096"/>
                </a:lnTo>
                <a:lnTo>
                  <a:pt x="382337" y="163700"/>
                </a:lnTo>
                <a:lnTo>
                  <a:pt x="360572" y="120536"/>
                </a:lnTo>
                <a:lnTo>
                  <a:pt x="335866" y="78759"/>
                </a:lnTo>
                <a:lnTo>
                  <a:pt x="308261" y="38528"/>
                </a:lnTo>
                <a:lnTo>
                  <a:pt x="277799" y="0"/>
                </a:lnTo>
                <a:close/>
              </a:path>
            </a:pathLst>
          </a:custGeom>
          <a:solidFill>
            <a:srgbClr val="89C763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129F1673-5238-4BD3-9CCC-40AB75503619}"/>
              </a:ext>
            </a:extLst>
          </p:cNvPr>
          <p:cNvSpPr/>
          <p:nvPr/>
        </p:nvSpPr>
        <p:spPr>
          <a:xfrm>
            <a:off x="5030334" y="2932118"/>
            <a:ext cx="305328" cy="400770"/>
          </a:xfrm>
          <a:custGeom>
            <a:avLst/>
            <a:gdLst/>
            <a:ahLst/>
            <a:cxnLst/>
            <a:rect l="l" t="t" r="r" b="b"/>
            <a:pathLst>
              <a:path w="448945" h="589279">
                <a:moveTo>
                  <a:pt x="277799" y="0"/>
                </a:moveTo>
                <a:lnTo>
                  <a:pt x="308261" y="38528"/>
                </a:lnTo>
                <a:lnTo>
                  <a:pt x="335866" y="78759"/>
                </a:lnTo>
                <a:lnTo>
                  <a:pt x="360572" y="120536"/>
                </a:lnTo>
                <a:lnTo>
                  <a:pt x="382337" y="163700"/>
                </a:lnTo>
                <a:lnTo>
                  <a:pt x="401116" y="208096"/>
                </a:lnTo>
                <a:lnTo>
                  <a:pt x="416868" y="253566"/>
                </a:lnTo>
                <a:lnTo>
                  <a:pt x="429549" y="299953"/>
                </a:lnTo>
                <a:lnTo>
                  <a:pt x="439117" y="347100"/>
                </a:lnTo>
                <a:lnTo>
                  <a:pt x="445528" y="394849"/>
                </a:lnTo>
                <a:lnTo>
                  <a:pt x="448739" y="443044"/>
                </a:lnTo>
                <a:lnTo>
                  <a:pt x="448708" y="491528"/>
                </a:lnTo>
                <a:lnTo>
                  <a:pt x="445391" y="540144"/>
                </a:lnTo>
                <a:lnTo>
                  <a:pt x="438746" y="588733"/>
                </a:lnTo>
                <a:lnTo>
                  <a:pt x="80467" y="527799"/>
                </a:lnTo>
                <a:lnTo>
                  <a:pt x="85564" y="475146"/>
                </a:lnTo>
                <a:lnTo>
                  <a:pt x="82967" y="422865"/>
                </a:lnTo>
                <a:lnTo>
                  <a:pt x="72894" y="371754"/>
                </a:lnTo>
                <a:lnTo>
                  <a:pt x="55563" y="322611"/>
                </a:lnTo>
                <a:lnTo>
                  <a:pt x="31192" y="276235"/>
                </a:lnTo>
                <a:lnTo>
                  <a:pt x="0" y="233425"/>
                </a:lnTo>
                <a:lnTo>
                  <a:pt x="277799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D782D23D-FC46-4DE7-9718-0A49888B6C0E}"/>
              </a:ext>
            </a:extLst>
          </p:cNvPr>
          <p:cNvSpPr/>
          <p:nvPr/>
        </p:nvSpPr>
        <p:spPr>
          <a:xfrm>
            <a:off x="5022407" y="3291073"/>
            <a:ext cx="306623" cy="294099"/>
          </a:xfrm>
          <a:custGeom>
            <a:avLst/>
            <a:gdLst/>
            <a:ahLst/>
            <a:cxnLst/>
            <a:rect l="l" t="t" r="r" b="b"/>
            <a:pathLst>
              <a:path w="450850" h="432435">
                <a:moveTo>
                  <a:pt x="92125" y="0"/>
                </a:moveTo>
                <a:lnTo>
                  <a:pt x="79483" y="51046"/>
                </a:lnTo>
                <a:lnTo>
                  <a:pt x="59669" y="99488"/>
                </a:lnTo>
                <a:lnTo>
                  <a:pt x="33052" y="144582"/>
                </a:lnTo>
                <a:lnTo>
                  <a:pt x="0" y="185585"/>
                </a:lnTo>
                <a:lnTo>
                  <a:pt x="266153" y="432104"/>
                </a:lnTo>
                <a:lnTo>
                  <a:pt x="300769" y="392218"/>
                </a:lnTo>
                <a:lnTo>
                  <a:pt x="332258" y="350101"/>
                </a:lnTo>
                <a:lnTo>
                  <a:pt x="360530" y="305939"/>
                </a:lnTo>
                <a:lnTo>
                  <a:pt x="385492" y="259918"/>
                </a:lnTo>
                <a:lnTo>
                  <a:pt x="407053" y="212222"/>
                </a:lnTo>
                <a:lnTo>
                  <a:pt x="425120" y="163039"/>
                </a:lnTo>
                <a:lnTo>
                  <a:pt x="439601" y="112552"/>
                </a:lnTo>
                <a:lnTo>
                  <a:pt x="450405" y="60947"/>
                </a:lnTo>
                <a:lnTo>
                  <a:pt x="92125" y="0"/>
                </a:lnTo>
                <a:close/>
              </a:path>
            </a:pathLst>
          </a:custGeom>
          <a:solidFill>
            <a:srgbClr val="DFE66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EE12E7DD-4D90-42DE-A179-03B524D4EBBA}"/>
              </a:ext>
            </a:extLst>
          </p:cNvPr>
          <p:cNvSpPr/>
          <p:nvPr/>
        </p:nvSpPr>
        <p:spPr>
          <a:xfrm>
            <a:off x="5022407" y="3291073"/>
            <a:ext cx="306623" cy="294099"/>
          </a:xfrm>
          <a:custGeom>
            <a:avLst/>
            <a:gdLst/>
            <a:ahLst/>
            <a:cxnLst/>
            <a:rect l="l" t="t" r="r" b="b"/>
            <a:pathLst>
              <a:path w="450850" h="432435">
                <a:moveTo>
                  <a:pt x="450405" y="60947"/>
                </a:moveTo>
                <a:lnTo>
                  <a:pt x="439601" y="112552"/>
                </a:lnTo>
                <a:lnTo>
                  <a:pt x="425120" y="163039"/>
                </a:lnTo>
                <a:lnTo>
                  <a:pt x="407053" y="212222"/>
                </a:lnTo>
                <a:lnTo>
                  <a:pt x="385492" y="259918"/>
                </a:lnTo>
                <a:lnTo>
                  <a:pt x="360530" y="305939"/>
                </a:lnTo>
                <a:lnTo>
                  <a:pt x="332258" y="350101"/>
                </a:lnTo>
                <a:lnTo>
                  <a:pt x="300769" y="392218"/>
                </a:lnTo>
                <a:lnTo>
                  <a:pt x="266153" y="432104"/>
                </a:lnTo>
                <a:lnTo>
                  <a:pt x="0" y="185585"/>
                </a:lnTo>
                <a:lnTo>
                  <a:pt x="33052" y="144582"/>
                </a:lnTo>
                <a:lnTo>
                  <a:pt x="59669" y="99488"/>
                </a:lnTo>
                <a:lnTo>
                  <a:pt x="79483" y="51046"/>
                </a:lnTo>
                <a:lnTo>
                  <a:pt x="92125" y="0"/>
                </a:lnTo>
                <a:lnTo>
                  <a:pt x="450405" y="6094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DF60D21C-6134-44EA-9890-AEA67738B0CF}"/>
              </a:ext>
            </a:extLst>
          </p:cNvPr>
          <p:cNvSpPr/>
          <p:nvPr/>
        </p:nvSpPr>
        <p:spPr>
          <a:xfrm>
            <a:off x="5005327" y="3417284"/>
            <a:ext cx="198226" cy="201249"/>
          </a:xfrm>
          <a:custGeom>
            <a:avLst/>
            <a:gdLst/>
            <a:ahLst/>
            <a:cxnLst/>
            <a:rect l="l" t="t" r="r" b="b"/>
            <a:pathLst>
              <a:path w="291464" h="295910">
                <a:moveTo>
                  <a:pt x="25133" y="0"/>
                </a:moveTo>
                <a:lnTo>
                  <a:pt x="19068" y="6336"/>
                </a:lnTo>
                <a:lnTo>
                  <a:pt x="12857" y="12522"/>
                </a:lnTo>
                <a:lnTo>
                  <a:pt x="6500" y="18555"/>
                </a:lnTo>
                <a:lnTo>
                  <a:pt x="0" y="24434"/>
                </a:lnTo>
                <a:lnTo>
                  <a:pt x="241020" y="295389"/>
                </a:lnTo>
                <a:lnTo>
                  <a:pt x="254030" y="283624"/>
                </a:lnTo>
                <a:lnTo>
                  <a:pt x="266749" y="271554"/>
                </a:lnTo>
                <a:lnTo>
                  <a:pt x="279170" y="259184"/>
                </a:lnTo>
                <a:lnTo>
                  <a:pt x="291287" y="246519"/>
                </a:lnTo>
                <a:lnTo>
                  <a:pt x="25133" y="0"/>
                </a:lnTo>
                <a:close/>
              </a:path>
            </a:pathLst>
          </a:custGeom>
          <a:solidFill>
            <a:srgbClr val="87C19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C193CE27-20B7-40E6-B063-D4502C9E58F0}"/>
              </a:ext>
            </a:extLst>
          </p:cNvPr>
          <p:cNvSpPr/>
          <p:nvPr/>
        </p:nvSpPr>
        <p:spPr>
          <a:xfrm>
            <a:off x="5005327" y="3417284"/>
            <a:ext cx="198226" cy="201249"/>
          </a:xfrm>
          <a:custGeom>
            <a:avLst/>
            <a:gdLst/>
            <a:ahLst/>
            <a:cxnLst/>
            <a:rect l="l" t="t" r="r" b="b"/>
            <a:pathLst>
              <a:path w="291464" h="295910">
                <a:moveTo>
                  <a:pt x="291287" y="246519"/>
                </a:moveTo>
                <a:lnTo>
                  <a:pt x="279170" y="259184"/>
                </a:lnTo>
                <a:lnTo>
                  <a:pt x="266749" y="271554"/>
                </a:lnTo>
                <a:lnTo>
                  <a:pt x="254030" y="283624"/>
                </a:lnTo>
                <a:lnTo>
                  <a:pt x="241020" y="295389"/>
                </a:lnTo>
                <a:lnTo>
                  <a:pt x="0" y="24434"/>
                </a:lnTo>
                <a:lnTo>
                  <a:pt x="6500" y="18555"/>
                </a:lnTo>
                <a:lnTo>
                  <a:pt x="12857" y="12522"/>
                </a:lnTo>
                <a:lnTo>
                  <a:pt x="19068" y="6336"/>
                </a:lnTo>
                <a:lnTo>
                  <a:pt x="25133" y="0"/>
                </a:lnTo>
                <a:lnTo>
                  <a:pt x="291287" y="24651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59989EAF-3DAD-4F57-BFEB-9ACCBDD62FB2}"/>
              </a:ext>
            </a:extLst>
          </p:cNvPr>
          <p:cNvSpPr/>
          <p:nvPr/>
        </p:nvSpPr>
        <p:spPr>
          <a:xfrm>
            <a:off x="4364370" y="3314304"/>
            <a:ext cx="804994" cy="427545"/>
          </a:xfrm>
          <a:custGeom>
            <a:avLst/>
            <a:gdLst/>
            <a:ahLst/>
            <a:cxnLst/>
            <a:rect l="l" t="t" r="r" b="b"/>
            <a:pathLst>
              <a:path w="1183639" h="628650">
                <a:moveTo>
                  <a:pt x="350697" y="0"/>
                </a:moveTo>
                <a:lnTo>
                  <a:pt x="0" y="95097"/>
                </a:lnTo>
                <a:lnTo>
                  <a:pt x="14064" y="140598"/>
                </a:lnTo>
                <a:lnTo>
                  <a:pt x="31052" y="184961"/>
                </a:lnTo>
                <a:lnTo>
                  <a:pt x="50890" y="228051"/>
                </a:lnTo>
                <a:lnTo>
                  <a:pt x="73505" y="269734"/>
                </a:lnTo>
                <a:lnTo>
                  <a:pt x="98823" y="309874"/>
                </a:lnTo>
                <a:lnTo>
                  <a:pt x="126771" y="348337"/>
                </a:lnTo>
                <a:lnTo>
                  <a:pt x="157276" y="384987"/>
                </a:lnTo>
                <a:lnTo>
                  <a:pt x="190129" y="419597"/>
                </a:lnTo>
                <a:lnTo>
                  <a:pt x="224701" y="451591"/>
                </a:lnTo>
                <a:lnTo>
                  <a:pt x="260858" y="480961"/>
                </a:lnTo>
                <a:lnTo>
                  <a:pt x="298463" y="507700"/>
                </a:lnTo>
                <a:lnTo>
                  <a:pt x="337383" y="531798"/>
                </a:lnTo>
                <a:lnTo>
                  <a:pt x="377482" y="553248"/>
                </a:lnTo>
                <a:lnTo>
                  <a:pt x="418624" y="572042"/>
                </a:lnTo>
                <a:lnTo>
                  <a:pt x="460674" y="588172"/>
                </a:lnTo>
                <a:lnTo>
                  <a:pt x="503498" y="601629"/>
                </a:lnTo>
                <a:lnTo>
                  <a:pt x="546959" y="612405"/>
                </a:lnTo>
                <a:lnTo>
                  <a:pt x="590923" y="620492"/>
                </a:lnTo>
                <a:lnTo>
                  <a:pt x="635254" y="625883"/>
                </a:lnTo>
                <a:lnTo>
                  <a:pt x="679817" y="628567"/>
                </a:lnTo>
                <a:lnTo>
                  <a:pt x="724478" y="628539"/>
                </a:lnTo>
                <a:lnTo>
                  <a:pt x="769100" y="625789"/>
                </a:lnTo>
                <a:lnTo>
                  <a:pt x="813548" y="620309"/>
                </a:lnTo>
                <a:lnTo>
                  <a:pt x="857688" y="612092"/>
                </a:lnTo>
                <a:lnTo>
                  <a:pt x="901383" y="601128"/>
                </a:lnTo>
                <a:lnTo>
                  <a:pt x="944500" y="587411"/>
                </a:lnTo>
                <a:lnTo>
                  <a:pt x="986902" y="570931"/>
                </a:lnTo>
                <a:lnTo>
                  <a:pt x="1028454" y="551680"/>
                </a:lnTo>
                <a:lnTo>
                  <a:pt x="1069021" y="529651"/>
                </a:lnTo>
                <a:lnTo>
                  <a:pt x="1108469" y="504835"/>
                </a:lnTo>
                <a:lnTo>
                  <a:pt x="1146660" y="477225"/>
                </a:lnTo>
                <a:lnTo>
                  <a:pt x="1183462" y="446811"/>
                </a:lnTo>
                <a:lnTo>
                  <a:pt x="1023493" y="266984"/>
                </a:lnTo>
                <a:lnTo>
                  <a:pt x="700253" y="266984"/>
                </a:lnTo>
                <a:lnTo>
                  <a:pt x="652880" y="263749"/>
                </a:lnTo>
                <a:lnTo>
                  <a:pt x="606849" y="254492"/>
                </a:lnTo>
                <a:lnTo>
                  <a:pt x="562691" y="239516"/>
                </a:lnTo>
                <a:lnTo>
                  <a:pt x="520939" y="219124"/>
                </a:lnTo>
                <a:lnTo>
                  <a:pt x="482124" y="193619"/>
                </a:lnTo>
                <a:lnTo>
                  <a:pt x="446776" y="163304"/>
                </a:lnTo>
                <a:lnTo>
                  <a:pt x="415428" y="128481"/>
                </a:lnTo>
                <a:lnTo>
                  <a:pt x="388611" y="89454"/>
                </a:lnTo>
                <a:lnTo>
                  <a:pt x="366857" y="46526"/>
                </a:lnTo>
                <a:lnTo>
                  <a:pt x="350697" y="0"/>
                </a:lnTo>
                <a:close/>
              </a:path>
              <a:path w="1183639" h="628650">
                <a:moveTo>
                  <a:pt x="942428" y="175856"/>
                </a:moveTo>
                <a:lnTo>
                  <a:pt x="909627" y="201608"/>
                </a:lnTo>
                <a:lnTo>
                  <a:pt x="874198" y="223375"/>
                </a:lnTo>
                <a:lnTo>
                  <a:pt x="836501" y="240963"/>
                </a:lnTo>
                <a:lnTo>
                  <a:pt x="796899" y="254177"/>
                </a:lnTo>
                <a:lnTo>
                  <a:pt x="748436" y="263894"/>
                </a:lnTo>
                <a:lnTo>
                  <a:pt x="700253" y="266984"/>
                </a:lnTo>
                <a:lnTo>
                  <a:pt x="1023493" y="266984"/>
                </a:lnTo>
                <a:lnTo>
                  <a:pt x="942428" y="175856"/>
                </a:lnTo>
                <a:close/>
              </a:path>
            </a:pathLst>
          </a:custGeom>
          <a:solidFill>
            <a:srgbClr val="23B45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87742B1E-4197-40E3-A106-CE0EE2E04AA1}"/>
              </a:ext>
            </a:extLst>
          </p:cNvPr>
          <p:cNvSpPr/>
          <p:nvPr/>
        </p:nvSpPr>
        <p:spPr>
          <a:xfrm>
            <a:off x="4364370" y="3314304"/>
            <a:ext cx="804994" cy="427545"/>
          </a:xfrm>
          <a:custGeom>
            <a:avLst/>
            <a:gdLst/>
            <a:ahLst/>
            <a:cxnLst/>
            <a:rect l="l" t="t" r="r" b="b"/>
            <a:pathLst>
              <a:path w="1183639" h="628650">
                <a:moveTo>
                  <a:pt x="1183462" y="446811"/>
                </a:moveTo>
                <a:lnTo>
                  <a:pt x="1146660" y="477225"/>
                </a:lnTo>
                <a:lnTo>
                  <a:pt x="1108469" y="504835"/>
                </a:lnTo>
                <a:lnTo>
                  <a:pt x="1069021" y="529651"/>
                </a:lnTo>
                <a:lnTo>
                  <a:pt x="1028454" y="551680"/>
                </a:lnTo>
                <a:lnTo>
                  <a:pt x="986902" y="570931"/>
                </a:lnTo>
                <a:lnTo>
                  <a:pt x="944500" y="587411"/>
                </a:lnTo>
                <a:lnTo>
                  <a:pt x="901383" y="601128"/>
                </a:lnTo>
                <a:lnTo>
                  <a:pt x="857688" y="612092"/>
                </a:lnTo>
                <a:lnTo>
                  <a:pt x="813548" y="620309"/>
                </a:lnTo>
                <a:lnTo>
                  <a:pt x="769100" y="625789"/>
                </a:lnTo>
                <a:lnTo>
                  <a:pt x="724478" y="628539"/>
                </a:lnTo>
                <a:lnTo>
                  <a:pt x="679817" y="628567"/>
                </a:lnTo>
                <a:lnTo>
                  <a:pt x="635254" y="625883"/>
                </a:lnTo>
                <a:lnTo>
                  <a:pt x="590923" y="620492"/>
                </a:lnTo>
                <a:lnTo>
                  <a:pt x="546959" y="612405"/>
                </a:lnTo>
                <a:lnTo>
                  <a:pt x="503498" y="601629"/>
                </a:lnTo>
                <a:lnTo>
                  <a:pt x="460674" y="588172"/>
                </a:lnTo>
                <a:lnTo>
                  <a:pt x="418624" y="572042"/>
                </a:lnTo>
                <a:lnTo>
                  <a:pt x="377482" y="553248"/>
                </a:lnTo>
                <a:lnTo>
                  <a:pt x="337383" y="531798"/>
                </a:lnTo>
                <a:lnTo>
                  <a:pt x="298463" y="507700"/>
                </a:lnTo>
                <a:lnTo>
                  <a:pt x="260858" y="480961"/>
                </a:lnTo>
                <a:lnTo>
                  <a:pt x="224701" y="451591"/>
                </a:lnTo>
                <a:lnTo>
                  <a:pt x="190129" y="419597"/>
                </a:lnTo>
                <a:lnTo>
                  <a:pt x="157276" y="384987"/>
                </a:lnTo>
                <a:lnTo>
                  <a:pt x="126771" y="348337"/>
                </a:lnTo>
                <a:lnTo>
                  <a:pt x="98823" y="309874"/>
                </a:lnTo>
                <a:lnTo>
                  <a:pt x="73505" y="269734"/>
                </a:lnTo>
                <a:lnTo>
                  <a:pt x="50890" y="228051"/>
                </a:lnTo>
                <a:lnTo>
                  <a:pt x="31052" y="184961"/>
                </a:lnTo>
                <a:lnTo>
                  <a:pt x="14064" y="140598"/>
                </a:lnTo>
                <a:lnTo>
                  <a:pt x="0" y="95097"/>
                </a:lnTo>
                <a:lnTo>
                  <a:pt x="350697" y="0"/>
                </a:lnTo>
                <a:lnTo>
                  <a:pt x="366857" y="46526"/>
                </a:lnTo>
                <a:lnTo>
                  <a:pt x="388611" y="89454"/>
                </a:lnTo>
                <a:lnTo>
                  <a:pt x="415428" y="128481"/>
                </a:lnTo>
                <a:lnTo>
                  <a:pt x="446776" y="163304"/>
                </a:lnTo>
                <a:lnTo>
                  <a:pt x="482124" y="193619"/>
                </a:lnTo>
                <a:lnTo>
                  <a:pt x="520939" y="219124"/>
                </a:lnTo>
                <a:lnTo>
                  <a:pt x="562691" y="239516"/>
                </a:lnTo>
                <a:lnTo>
                  <a:pt x="606849" y="254492"/>
                </a:lnTo>
                <a:lnTo>
                  <a:pt x="652880" y="263749"/>
                </a:lnTo>
                <a:lnTo>
                  <a:pt x="700253" y="266984"/>
                </a:lnTo>
                <a:lnTo>
                  <a:pt x="748436" y="263894"/>
                </a:lnTo>
                <a:lnTo>
                  <a:pt x="796899" y="254177"/>
                </a:lnTo>
                <a:lnTo>
                  <a:pt x="836501" y="240963"/>
                </a:lnTo>
                <a:lnTo>
                  <a:pt x="874198" y="223375"/>
                </a:lnTo>
                <a:lnTo>
                  <a:pt x="909627" y="201608"/>
                </a:lnTo>
                <a:lnTo>
                  <a:pt x="942428" y="175856"/>
                </a:lnTo>
                <a:lnTo>
                  <a:pt x="1183462" y="44681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64" name="object 64">
            <a:extLst>
              <a:ext uri="{FF2B5EF4-FFF2-40B4-BE49-F238E27FC236}">
                <a16:creationId xmlns:a16="http://schemas.microsoft.com/office/drawing/2014/main" id="{F38CC8D6-CE73-40E2-8627-EAAAC7FB3AC8}"/>
              </a:ext>
            </a:extLst>
          </p:cNvPr>
          <p:cNvSpPr/>
          <p:nvPr/>
        </p:nvSpPr>
        <p:spPr>
          <a:xfrm>
            <a:off x="4346970" y="2837764"/>
            <a:ext cx="359311" cy="541557"/>
          </a:xfrm>
          <a:custGeom>
            <a:avLst/>
            <a:gdLst/>
            <a:ahLst/>
            <a:cxnLst/>
            <a:rect l="l" t="t" r="r" b="b"/>
            <a:pathLst>
              <a:path w="528320" h="796289">
                <a:moveTo>
                  <a:pt x="328615" y="0"/>
                </a:moveTo>
                <a:lnTo>
                  <a:pt x="288202" y="28356"/>
                </a:lnTo>
                <a:lnTo>
                  <a:pt x="250190" y="59048"/>
                </a:lnTo>
                <a:lnTo>
                  <a:pt x="214635" y="91929"/>
                </a:lnTo>
                <a:lnTo>
                  <a:pt x="181594" y="126852"/>
                </a:lnTo>
                <a:lnTo>
                  <a:pt x="151121" y="163670"/>
                </a:lnTo>
                <a:lnTo>
                  <a:pt x="123273" y="202236"/>
                </a:lnTo>
                <a:lnTo>
                  <a:pt x="98107" y="242403"/>
                </a:lnTo>
                <a:lnTo>
                  <a:pt x="75677" y="284024"/>
                </a:lnTo>
                <a:lnTo>
                  <a:pt x="56040" y="326952"/>
                </a:lnTo>
                <a:lnTo>
                  <a:pt x="39252" y="371040"/>
                </a:lnTo>
                <a:lnTo>
                  <a:pt x="25368" y="416142"/>
                </a:lnTo>
                <a:lnTo>
                  <a:pt x="14445" y="462109"/>
                </a:lnTo>
                <a:lnTo>
                  <a:pt x="6539" y="508795"/>
                </a:lnTo>
                <a:lnTo>
                  <a:pt x="1705" y="556053"/>
                </a:lnTo>
                <a:lnTo>
                  <a:pt x="0" y="603737"/>
                </a:lnTo>
                <a:lnTo>
                  <a:pt x="1478" y="651698"/>
                </a:lnTo>
                <a:lnTo>
                  <a:pt x="6198" y="699791"/>
                </a:lnTo>
                <a:lnTo>
                  <a:pt x="14213" y="747868"/>
                </a:lnTo>
                <a:lnTo>
                  <a:pt x="25580" y="795782"/>
                </a:lnTo>
                <a:lnTo>
                  <a:pt x="376278" y="700684"/>
                </a:lnTo>
                <a:lnTo>
                  <a:pt x="366913" y="655092"/>
                </a:lnTo>
                <a:lnTo>
                  <a:pt x="363507" y="609446"/>
                </a:lnTo>
                <a:lnTo>
                  <a:pt x="365870" y="564250"/>
                </a:lnTo>
                <a:lnTo>
                  <a:pt x="373809" y="520007"/>
                </a:lnTo>
                <a:lnTo>
                  <a:pt x="387132" y="477221"/>
                </a:lnTo>
                <a:lnTo>
                  <a:pt x="405648" y="436397"/>
                </a:lnTo>
                <a:lnTo>
                  <a:pt x="429165" y="398038"/>
                </a:lnTo>
                <a:lnTo>
                  <a:pt x="457490" y="362648"/>
                </a:lnTo>
                <a:lnTo>
                  <a:pt x="490433" y="330732"/>
                </a:lnTo>
                <a:lnTo>
                  <a:pt x="527802" y="302793"/>
                </a:lnTo>
                <a:lnTo>
                  <a:pt x="328615" y="0"/>
                </a:lnTo>
                <a:close/>
              </a:path>
            </a:pathLst>
          </a:custGeom>
          <a:solidFill>
            <a:srgbClr val="E0A156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65" name="object 65">
            <a:extLst>
              <a:ext uri="{FF2B5EF4-FFF2-40B4-BE49-F238E27FC236}">
                <a16:creationId xmlns:a16="http://schemas.microsoft.com/office/drawing/2014/main" id="{A8ECC27F-FEDA-4759-A969-A445A4AFEA4D}"/>
              </a:ext>
            </a:extLst>
          </p:cNvPr>
          <p:cNvSpPr/>
          <p:nvPr/>
        </p:nvSpPr>
        <p:spPr>
          <a:xfrm>
            <a:off x="4346970" y="2837764"/>
            <a:ext cx="359311" cy="541557"/>
          </a:xfrm>
          <a:custGeom>
            <a:avLst/>
            <a:gdLst/>
            <a:ahLst/>
            <a:cxnLst/>
            <a:rect l="l" t="t" r="r" b="b"/>
            <a:pathLst>
              <a:path w="528320" h="796289">
                <a:moveTo>
                  <a:pt x="25580" y="795782"/>
                </a:moveTo>
                <a:lnTo>
                  <a:pt x="14213" y="747868"/>
                </a:lnTo>
                <a:lnTo>
                  <a:pt x="6198" y="699791"/>
                </a:lnTo>
                <a:lnTo>
                  <a:pt x="1478" y="651698"/>
                </a:lnTo>
                <a:lnTo>
                  <a:pt x="0" y="603737"/>
                </a:lnTo>
                <a:lnTo>
                  <a:pt x="1705" y="556053"/>
                </a:lnTo>
                <a:lnTo>
                  <a:pt x="6539" y="508795"/>
                </a:lnTo>
                <a:lnTo>
                  <a:pt x="14445" y="462109"/>
                </a:lnTo>
                <a:lnTo>
                  <a:pt x="25368" y="416142"/>
                </a:lnTo>
                <a:lnTo>
                  <a:pt x="39252" y="371040"/>
                </a:lnTo>
                <a:lnTo>
                  <a:pt x="56040" y="326952"/>
                </a:lnTo>
                <a:lnTo>
                  <a:pt x="75677" y="284024"/>
                </a:lnTo>
                <a:lnTo>
                  <a:pt x="98107" y="242403"/>
                </a:lnTo>
                <a:lnTo>
                  <a:pt x="123273" y="202236"/>
                </a:lnTo>
                <a:lnTo>
                  <a:pt x="151121" y="163670"/>
                </a:lnTo>
                <a:lnTo>
                  <a:pt x="181594" y="126852"/>
                </a:lnTo>
                <a:lnTo>
                  <a:pt x="214635" y="91929"/>
                </a:lnTo>
                <a:lnTo>
                  <a:pt x="250190" y="59048"/>
                </a:lnTo>
                <a:lnTo>
                  <a:pt x="288202" y="28356"/>
                </a:lnTo>
                <a:lnTo>
                  <a:pt x="328615" y="0"/>
                </a:lnTo>
                <a:lnTo>
                  <a:pt x="527802" y="302793"/>
                </a:lnTo>
                <a:lnTo>
                  <a:pt x="490433" y="330732"/>
                </a:lnTo>
                <a:lnTo>
                  <a:pt x="457490" y="362648"/>
                </a:lnTo>
                <a:lnTo>
                  <a:pt x="429165" y="398038"/>
                </a:lnTo>
                <a:lnTo>
                  <a:pt x="405648" y="436397"/>
                </a:lnTo>
                <a:lnTo>
                  <a:pt x="387132" y="477221"/>
                </a:lnTo>
                <a:lnTo>
                  <a:pt x="373809" y="520007"/>
                </a:lnTo>
                <a:lnTo>
                  <a:pt x="365870" y="564250"/>
                </a:lnTo>
                <a:lnTo>
                  <a:pt x="363507" y="609446"/>
                </a:lnTo>
                <a:lnTo>
                  <a:pt x="366913" y="655092"/>
                </a:lnTo>
                <a:lnTo>
                  <a:pt x="376278" y="700684"/>
                </a:lnTo>
                <a:lnTo>
                  <a:pt x="25580" y="79578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F3D3A1B5-6128-4550-AC17-6E063B3C3E80}"/>
              </a:ext>
            </a:extLst>
          </p:cNvPr>
          <p:cNvSpPr/>
          <p:nvPr/>
        </p:nvSpPr>
        <p:spPr>
          <a:xfrm>
            <a:off x="4570462" y="2757249"/>
            <a:ext cx="271211" cy="286758"/>
          </a:xfrm>
          <a:custGeom>
            <a:avLst/>
            <a:gdLst/>
            <a:ahLst/>
            <a:cxnLst/>
            <a:rect l="l" t="t" r="r" b="b"/>
            <a:pathLst>
              <a:path w="398779" h="421639">
                <a:moveTo>
                  <a:pt x="398373" y="0"/>
                </a:moveTo>
                <a:lnTo>
                  <a:pt x="345477" y="1918"/>
                </a:lnTo>
                <a:lnTo>
                  <a:pt x="293068" y="7636"/>
                </a:lnTo>
                <a:lnTo>
                  <a:pt x="241346" y="17092"/>
                </a:lnTo>
                <a:lnTo>
                  <a:pt x="190509" y="30229"/>
                </a:lnTo>
                <a:lnTo>
                  <a:pt x="140757" y="46986"/>
                </a:lnTo>
                <a:lnTo>
                  <a:pt x="92288" y="67304"/>
                </a:lnTo>
                <a:lnTo>
                  <a:pt x="45303" y="91125"/>
                </a:lnTo>
                <a:lnTo>
                  <a:pt x="0" y="118389"/>
                </a:lnTo>
                <a:lnTo>
                  <a:pt x="199186" y="421182"/>
                </a:lnTo>
                <a:lnTo>
                  <a:pt x="245331" y="395640"/>
                </a:lnTo>
                <a:lnTo>
                  <a:pt x="294441" y="377102"/>
                </a:lnTo>
                <a:lnTo>
                  <a:pt x="345721" y="365806"/>
                </a:lnTo>
                <a:lnTo>
                  <a:pt x="398373" y="361988"/>
                </a:lnTo>
                <a:lnTo>
                  <a:pt x="398373" y="0"/>
                </a:lnTo>
                <a:close/>
              </a:path>
            </a:pathLst>
          </a:custGeom>
          <a:solidFill>
            <a:srgbClr val="B4D8BE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14DC4FF2-BB9F-4D99-873F-2C6698CB42A8}"/>
              </a:ext>
            </a:extLst>
          </p:cNvPr>
          <p:cNvSpPr/>
          <p:nvPr/>
        </p:nvSpPr>
        <p:spPr>
          <a:xfrm>
            <a:off x="4570462" y="2757249"/>
            <a:ext cx="271211" cy="286758"/>
          </a:xfrm>
          <a:custGeom>
            <a:avLst/>
            <a:gdLst/>
            <a:ahLst/>
            <a:cxnLst/>
            <a:rect l="l" t="t" r="r" b="b"/>
            <a:pathLst>
              <a:path w="398779" h="421639">
                <a:moveTo>
                  <a:pt x="0" y="118389"/>
                </a:moveTo>
                <a:lnTo>
                  <a:pt x="45303" y="91125"/>
                </a:lnTo>
                <a:lnTo>
                  <a:pt x="92288" y="67304"/>
                </a:lnTo>
                <a:lnTo>
                  <a:pt x="140757" y="46986"/>
                </a:lnTo>
                <a:lnTo>
                  <a:pt x="190509" y="30229"/>
                </a:lnTo>
                <a:lnTo>
                  <a:pt x="241346" y="17092"/>
                </a:lnTo>
                <a:lnTo>
                  <a:pt x="293068" y="7636"/>
                </a:lnTo>
                <a:lnTo>
                  <a:pt x="345477" y="1918"/>
                </a:lnTo>
                <a:lnTo>
                  <a:pt x="398373" y="0"/>
                </a:lnTo>
                <a:lnTo>
                  <a:pt x="398373" y="361988"/>
                </a:lnTo>
                <a:lnTo>
                  <a:pt x="345721" y="365806"/>
                </a:lnTo>
                <a:lnTo>
                  <a:pt x="294441" y="377102"/>
                </a:lnTo>
                <a:lnTo>
                  <a:pt x="245331" y="395640"/>
                </a:lnTo>
                <a:lnTo>
                  <a:pt x="199186" y="421182"/>
                </a:lnTo>
                <a:lnTo>
                  <a:pt x="0" y="11838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68" name="object 68">
            <a:extLst>
              <a:ext uri="{FF2B5EF4-FFF2-40B4-BE49-F238E27FC236}">
                <a16:creationId xmlns:a16="http://schemas.microsoft.com/office/drawing/2014/main" id="{6BCB3FF9-74D5-4153-BDB7-D53A8DBFE2DD}"/>
              </a:ext>
            </a:extLst>
          </p:cNvPr>
          <p:cNvSpPr/>
          <p:nvPr/>
        </p:nvSpPr>
        <p:spPr>
          <a:xfrm>
            <a:off x="5395836" y="1586010"/>
            <a:ext cx="80759" cy="247458"/>
          </a:xfrm>
          <a:custGeom>
            <a:avLst/>
            <a:gdLst/>
            <a:ahLst/>
            <a:cxnLst/>
            <a:rect l="l" t="t" r="r" b="b"/>
            <a:pathLst>
              <a:path w="118745" h="363855">
                <a:moveTo>
                  <a:pt x="0" y="0"/>
                </a:moveTo>
                <a:lnTo>
                  <a:pt x="0" y="358406"/>
                </a:lnTo>
                <a:lnTo>
                  <a:pt x="14877" y="358711"/>
                </a:lnTo>
                <a:lnTo>
                  <a:pt x="29721" y="359625"/>
                </a:lnTo>
                <a:lnTo>
                  <a:pt x="44512" y="361149"/>
                </a:lnTo>
                <a:lnTo>
                  <a:pt x="59232" y="363283"/>
                </a:lnTo>
                <a:lnTo>
                  <a:pt x="118465" y="9779"/>
                </a:lnTo>
                <a:lnTo>
                  <a:pt x="89018" y="5502"/>
                </a:lnTo>
                <a:lnTo>
                  <a:pt x="59432" y="2446"/>
                </a:lnTo>
                <a:lnTo>
                  <a:pt x="29747" y="611"/>
                </a:lnTo>
                <a:lnTo>
                  <a:pt x="0" y="0"/>
                </a:lnTo>
                <a:close/>
              </a:path>
            </a:pathLst>
          </a:custGeom>
          <a:solidFill>
            <a:srgbClr val="8DBBD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69" name="object 69">
            <a:extLst>
              <a:ext uri="{FF2B5EF4-FFF2-40B4-BE49-F238E27FC236}">
                <a16:creationId xmlns:a16="http://schemas.microsoft.com/office/drawing/2014/main" id="{6E71395E-BA30-4BBD-B5A5-6056F193FF58}"/>
              </a:ext>
            </a:extLst>
          </p:cNvPr>
          <p:cNvSpPr/>
          <p:nvPr/>
        </p:nvSpPr>
        <p:spPr>
          <a:xfrm>
            <a:off x="5395836" y="1586010"/>
            <a:ext cx="80759" cy="247458"/>
          </a:xfrm>
          <a:custGeom>
            <a:avLst/>
            <a:gdLst/>
            <a:ahLst/>
            <a:cxnLst/>
            <a:rect l="l" t="t" r="r" b="b"/>
            <a:pathLst>
              <a:path w="118745" h="363855">
                <a:moveTo>
                  <a:pt x="0" y="0"/>
                </a:moveTo>
                <a:lnTo>
                  <a:pt x="29747" y="611"/>
                </a:lnTo>
                <a:lnTo>
                  <a:pt x="59432" y="2446"/>
                </a:lnTo>
                <a:lnTo>
                  <a:pt x="89018" y="5502"/>
                </a:lnTo>
                <a:lnTo>
                  <a:pt x="118465" y="9779"/>
                </a:lnTo>
                <a:lnTo>
                  <a:pt x="59232" y="363283"/>
                </a:lnTo>
                <a:lnTo>
                  <a:pt x="44512" y="361149"/>
                </a:lnTo>
                <a:lnTo>
                  <a:pt x="29721" y="359625"/>
                </a:lnTo>
                <a:lnTo>
                  <a:pt x="14877" y="358711"/>
                </a:lnTo>
                <a:lnTo>
                  <a:pt x="0" y="35840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0" name="object 70">
            <a:extLst>
              <a:ext uri="{FF2B5EF4-FFF2-40B4-BE49-F238E27FC236}">
                <a16:creationId xmlns:a16="http://schemas.microsoft.com/office/drawing/2014/main" id="{5272E5CB-7006-4546-BB80-250DF1A756DA}"/>
              </a:ext>
            </a:extLst>
          </p:cNvPr>
          <p:cNvSpPr/>
          <p:nvPr/>
        </p:nvSpPr>
        <p:spPr>
          <a:xfrm>
            <a:off x="5436120" y="1592658"/>
            <a:ext cx="118763" cy="250481"/>
          </a:xfrm>
          <a:custGeom>
            <a:avLst/>
            <a:gdLst/>
            <a:ahLst/>
            <a:cxnLst/>
            <a:rect l="l" t="t" r="r" b="b"/>
            <a:pathLst>
              <a:path w="174625" h="368300">
                <a:moveTo>
                  <a:pt x="59232" y="0"/>
                </a:moveTo>
                <a:lnTo>
                  <a:pt x="0" y="353517"/>
                </a:lnTo>
                <a:lnTo>
                  <a:pt x="14619" y="356257"/>
                </a:lnTo>
                <a:lnTo>
                  <a:pt x="29109" y="359597"/>
                </a:lnTo>
                <a:lnTo>
                  <a:pt x="43450" y="363532"/>
                </a:lnTo>
                <a:lnTo>
                  <a:pt x="57619" y="368058"/>
                </a:lnTo>
                <a:lnTo>
                  <a:pt x="174459" y="29057"/>
                </a:lnTo>
                <a:lnTo>
                  <a:pt x="146124" y="20020"/>
                </a:lnTo>
                <a:lnTo>
                  <a:pt x="117451" y="12157"/>
                </a:lnTo>
                <a:lnTo>
                  <a:pt x="88475" y="5479"/>
                </a:lnTo>
                <a:lnTo>
                  <a:pt x="59232" y="0"/>
                </a:lnTo>
                <a:close/>
              </a:path>
            </a:pathLst>
          </a:custGeom>
          <a:solidFill>
            <a:srgbClr val="F2D3B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1" name="object 71">
            <a:extLst>
              <a:ext uri="{FF2B5EF4-FFF2-40B4-BE49-F238E27FC236}">
                <a16:creationId xmlns:a16="http://schemas.microsoft.com/office/drawing/2014/main" id="{F9CF4314-A4BC-4983-A1C8-C4029C9F24E5}"/>
              </a:ext>
            </a:extLst>
          </p:cNvPr>
          <p:cNvSpPr/>
          <p:nvPr/>
        </p:nvSpPr>
        <p:spPr>
          <a:xfrm>
            <a:off x="5436120" y="1592658"/>
            <a:ext cx="118763" cy="250481"/>
          </a:xfrm>
          <a:custGeom>
            <a:avLst/>
            <a:gdLst/>
            <a:ahLst/>
            <a:cxnLst/>
            <a:rect l="l" t="t" r="r" b="b"/>
            <a:pathLst>
              <a:path w="174625" h="368300">
                <a:moveTo>
                  <a:pt x="59232" y="0"/>
                </a:moveTo>
                <a:lnTo>
                  <a:pt x="88475" y="5479"/>
                </a:lnTo>
                <a:lnTo>
                  <a:pt x="117451" y="12157"/>
                </a:lnTo>
                <a:lnTo>
                  <a:pt x="146124" y="20020"/>
                </a:lnTo>
                <a:lnTo>
                  <a:pt x="174459" y="29057"/>
                </a:lnTo>
                <a:lnTo>
                  <a:pt x="57619" y="368058"/>
                </a:lnTo>
                <a:lnTo>
                  <a:pt x="43450" y="363532"/>
                </a:lnTo>
                <a:lnTo>
                  <a:pt x="29109" y="359597"/>
                </a:lnTo>
                <a:lnTo>
                  <a:pt x="14619" y="356257"/>
                </a:lnTo>
                <a:lnTo>
                  <a:pt x="0" y="353517"/>
                </a:lnTo>
                <a:lnTo>
                  <a:pt x="59232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2" name="object 72">
            <a:extLst>
              <a:ext uri="{FF2B5EF4-FFF2-40B4-BE49-F238E27FC236}">
                <a16:creationId xmlns:a16="http://schemas.microsoft.com/office/drawing/2014/main" id="{66AB8D9E-7D49-426A-B75C-45FA3BBFF25E}"/>
              </a:ext>
            </a:extLst>
          </p:cNvPr>
          <p:cNvSpPr/>
          <p:nvPr/>
        </p:nvSpPr>
        <p:spPr>
          <a:xfrm>
            <a:off x="5475301" y="1612422"/>
            <a:ext cx="153744" cy="247026"/>
          </a:xfrm>
          <a:custGeom>
            <a:avLst/>
            <a:gdLst/>
            <a:ahLst/>
            <a:cxnLst/>
            <a:rect l="l" t="t" r="r" b="b"/>
            <a:pathLst>
              <a:path w="226059" h="363219">
                <a:moveTo>
                  <a:pt x="116852" y="0"/>
                </a:moveTo>
                <a:lnTo>
                  <a:pt x="0" y="338988"/>
                </a:lnTo>
                <a:lnTo>
                  <a:pt x="13970" y="344085"/>
                </a:lnTo>
                <a:lnTo>
                  <a:pt x="27711" y="349751"/>
                </a:lnTo>
                <a:lnTo>
                  <a:pt x="41205" y="355979"/>
                </a:lnTo>
                <a:lnTo>
                  <a:pt x="54432" y="362762"/>
                </a:lnTo>
                <a:lnTo>
                  <a:pt x="225717" y="47561"/>
                </a:lnTo>
                <a:lnTo>
                  <a:pt x="199257" y="33995"/>
                </a:lnTo>
                <a:lnTo>
                  <a:pt x="172270" y="21537"/>
                </a:lnTo>
                <a:lnTo>
                  <a:pt x="144790" y="10201"/>
                </a:lnTo>
                <a:lnTo>
                  <a:pt x="116852" y="0"/>
                </a:lnTo>
                <a:close/>
              </a:path>
            </a:pathLst>
          </a:custGeom>
          <a:solidFill>
            <a:srgbClr val="D4E5F2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3" name="object 73">
            <a:extLst>
              <a:ext uri="{FF2B5EF4-FFF2-40B4-BE49-F238E27FC236}">
                <a16:creationId xmlns:a16="http://schemas.microsoft.com/office/drawing/2014/main" id="{6CC6339E-730F-413D-A54E-5084944AF70D}"/>
              </a:ext>
            </a:extLst>
          </p:cNvPr>
          <p:cNvSpPr/>
          <p:nvPr/>
        </p:nvSpPr>
        <p:spPr>
          <a:xfrm>
            <a:off x="5475301" y="1612422"/>
            <a:ext cx="153744" cy="247026"/>
          </a:xfrm>
          <a:custGeom>
            <a:avLst/>
            <a:gdLst/>
            <a:ahLst/>
            <a:cxnLst/>
            <a:rect l="l" t="t" r="r" b="b"/>
            <a:pathLst>
              <a:path w="226059" h="363219">
                <a:moveTo>
                  <a:pt x="116852" y="0"/>
                </a:moveTo>
                <a:lnTo>
                  <a:pt x="144790" y="10201"/>
                </a:lnTo>
                <a:lnTo>
                  <a:pt x="172270" y="21537"/>
                </a:lnTo>
                <a:lnTo>
                  <a:pt x="199257" y="33995"/>
                </a:lnTo>
                <a:lnTo>
                  <a:pt x="225717" y="47561"/>
                </a:lnTo>
                <a:lnTo>
                  <a:pt x="54432" y="362762"/>
                </a:lnTo>
                <a:lnTo>
                  <a:pt x="41205" y="355979"/>
                </a:lnTo>
                <a:lnTo>
                  <a:pt x="27711" y="349751"/>
                </a:lnTo>
                <a:lnTo>
                  <a:pt x="13970" y="344085"/>
                </a:lnTo>
                <a:lnTo>
                  <a:pt x="0" y="338988"/>
                </a:lnTo>
                <a:lnTo>
                  <a:pt x="116852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4" name="object 74">
            <a:extLst>
              <a:ext uri="{FF2B5EF4-FFF2-40B4-BE49-F238E27FC236}">
                <a16:creationId xmlns:a16="http://schemas.microsoft.com/office/drawing/2014/main" id="{F9900AE8-7631-4E99-BFA1-D72DA7253789}"/>
              </a:ext>
            </a:extLst>
          </p:cNvPr>
          <p:cNvSpPr/>
          <p:nvPr/>
        </p:nvSpPr>
        <p:spPr>
          <a:xfrm>
            <a:off x="5512320" y="1644767"/>
            <a:ext cx="373130" cy="548467"/>
          </a:xfrm>
          <a:custGeom>
            <a:avLst/>
            <a:gdLst/>
            <a:ahLst/>
            <a:cxnLst/>
            <a:rect l="l" t="t" r="r" b="b"/>
            <a:pathLst>
              <a:path w="548640" h="806450">
                <a:moveTo>
                  <a:pt x="171284" y="0"/>
                </a:moveTo>
                <a:lnTo>
                  <a:pt x="0" y="315214"/>
                </a:lnTo>
                <a:lnTo>
                  <a:pt x="41270" y="341182"/>
                </a:lnTo>
                <a:lnTo>
                  <a:pt x="77985" y="371861"/>
                </a:lnTo>
                <a:lnTo>
                  <a:pt x="109893" y="406679"/>
                </a:lnTo>
                <a:lnTo>
                  <a:pt x="136744" y="445066"/>
                </a:lnTo>
                <a:lnTo>
                  <a:pt x="158286" y="486452"/>
                </a:lnTo>
                <a:lnTo>
                  <a:pt x="174269" y="530268"/>
                </a:lnTo>
                <a:lnTo>
                  <a:pt x="184441" y="575941"/>
                </a:lnTo>
                <a:lnTo>
                  <a:pt x="188551" y="622904"/>
                </a:lnTo>
                <a:lnTo>
                  <a:pt x="186349" y="670584"/>
                </a:lnTo>
                <a:lnTo>
                  <a:pt x="177584" y="718413"/>
                </a:lnTo>
                <a:lnTo>
                  <a:pt x="526440" y="806399"/>
                </a:lnTo>
                <a:lnTo>
                  <a:pt x="536878" y="758606"/>
                </a:lnTo>
                <a:lnTo>
                  <a:pt x="543971" y="710745"/>
                </a:lnTo>
                <a:lnTo>
                  <a:pt x="547782" y="662957"/>
                </a:lnTo>
                <a:lnTo>
                  <a:pt x="548374" y="615386"/>
                </a:lnTo>
                <a:lnTo>
                  <a:pt x="545810" y="568174"/>
                </a:lnTo>
                <a:lnTo>
                  <a:pt x="540152" y="521463"/>
                </a:lnTo>
                <a:lnTo>
                  <a:pt x="531464" y="475397"/>
                </a:lnTo>
                <a:lnTo>
                  <a:pt x="519807" y="430117"/>
                </a:lnTo>
                <a:lnTo>
                  <a:pt x="505245" y="385766"/>
                </a:lnTo>
                <a:lnTo>
                  <a:pt x="487841" y="342487"/>
                </a:lnTo>
                <a:lnTo>
                  <a:pt x="467658" y="300422"/>
                </a:lnTo>
                <a:lnTo>
                  <a:pt x="444757" y="259714"/>
                </a:lnTo>
                <a:lnTo>
                  <a:pt x="419203" y="220505"/>
                </a:lnTo>
                <a:lnTo>
                  <a:pt x="391057" y="182938"/>
                </a:lnTo>
                <a:lnTo>
                  <a:pt x="360383" y="147156"/>
                </a:lnTo>
                <a:lnTo>
                  <a:pt x="327244" y="113300"/>
                </a:lnTo>
                <a:lnTo>
                  <a:pt x="291701" y="81514"/>
                </a:lnTo>
                <a:lnTo>
                  <a:pt x="253819" y="51941"/>
                </a:lnTo>
                <a:lnTo>
                  <a:pt x="213659" y="24721"/>
                </a:lnTo>
                <a:lnTo>
                  <a:pt x="171284" y="0"/>
                </a:lnTo>
                <a:close/>
              </a:path>
            </a:pathLst>
          </a:custGeom>
          <a:solidFill>
            <a:srgbClr val="89C763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57C96F46-60CE-4F77-9D04-3B37AF0E882E}"/>
              </a:ext>
            </a:extLst>
          </p:cNvPr>
          <p:cNvSpPr/>
          <p:nvPr/>
        </p:nvSpPr>
        <p:spPr>
          <a:xfrm>
            <a:off x="5512320" y="1644767"/>
            <a:ext cx="373130" cy="548467"/>
          </a:xfrm>
          <a:custGeom>
            <a:avLst/>
            <a:gdLst/>
            <a:ahLst/>
            <a:cxnLst/>
            <a:rect l="l" t="t" r="r" b="b"/>
            <a:pathLst>
              <a:path w="548640" h="806450">
                <a:moveTo>
                  <a:pt x="171284" y="0"/>
                </a:moveTo>
                <a:lnTo>
                  <a:pt x="213659" y="24721"/>
                </a:lnTo>
                <a:lnTo>
                  <a:pt x="253819" y="51941"/>
                </a:lnTo>
                <a:lnTo>
                  <a:pt x="291701" y="81514"/>
                </a:lnTo>
                <a:lnTo>
                  <a:pt x="327244" y="113300"/>
                </a:lnTo>
                <a:lnTo>
                  <a:pt x="360383" y="147156"/>
                </a:lnTo>
                <a:lnTo>
                  <a:pt x="391057" y="182938"/>
                </a:lnTo>
                <a:lnTo>
                  <a:pt x="419203" y="220505"/>
                </a:lnTo>
                <a:lnTo>
                  <a:pt x="444757" y="259714"/>
                </a:lnTo>
                <a:lnTo>
                  <a:pt x="467658" y="300422"/>
                </a:lnTo>
                <a:lnTo>
                  <a:pt x="487841" y="342487"/>
                </a:lnTo>
                <a:lnTo>
                  <a:pt x="505245" y="385766"/>
                </a:lnTo>
                <a:lnTo>
                  <a:pt x="519807" y="430117"/>
                </a:lnTo>
                <a:lnTo>
                  <a:pt x="531464" y="475397"/>
                </a:lnTo>
                <a:lnTo>
                  <a:pt x="540152" y="521463"/>
                </a:lnTo>
                <a:lnTo>
                  <a:pt x="545810" y="568174"/>
                </a:lnTo>
                <a:lnTo>
                  <a:pt x="548374" y="615386"/>
                </a:lnTo>
                <a:lnTo>
                  <a:pt x="547782" y="662957"/>
                </a:lnTo>
                <a:lnTo>
                  <a:pt x="543971" y="710745"/>
                </a:lnTo>
                <a:lnTo>
                  <a:pt x="536878" y="758606"/>
                </a:lnTo>
                <a:lnTo>
                  <a:pt x="526440" y="806399"/>
                </a:lnTo>
                <a:lnTo>
                  <a:pt x="177584" y="718413"/>
                </a:lnTo>
                <a:lnTo>
                  <a:pt x="186349" y="670584"/>
                </a:lnTo>
                <a:lnTo>
                  <a:pt x="188551" y="622904"/>
                </a:lnTo>
                <a:lnTo>
                  <a:pt x="184441" y="575941"/>
                </a:lnTo>
                <a:lnTo>
                  <a:pt x="174269" y="530268"/>
                </a:lnTo>
                <a:lnTo>
                  <a:pt x="158286" y="486452"/>
                </a:lnTo>
                <a:lnTo>
                  <a:pt x="136744" y="445066"/>
                </a:lnTo>
                <a:lnTo>
                  <a:pt x="109893" y="406679"/>
                </a:lnTo>
                <a:lnTo>
                  <a:pt x="77985" y="371861"/>
                </a:lnTo>
                <a:lnTo>
                  <a:pt x="41270" y="341182"/>
                </a:lnTo>
                <a:lnTo>
                  <a:pt x="0" y="315214"/>
                </a:lnTo>
                <a:lnTo>
                  <a:pt x="171284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6" name="object 76">
            <a:extLst>
              <a:ext uri="{FF2B5EF4-FFF2-40B4-BE49-F238E27FC236}">
                <a16:creationId xmlns:a16="http://schemas.microsoft.com/office/drawing/2014/main" id="{C94E1F25-4DC1-4B76-8031-F9D34F141542}"/>
              </a:ext>
            </a:extLst>
          </p:cNvPr>
          <p:cNvSpPr/>
          <p:nvPr/>
        </p:nvSpPr>
        <p:spPr>
          <a:xfrm>
            <a:off x="5619982" y="2133355"/>
            <a:ext cx="250481" cy="136037"/>
          </a:xfrm>
          <a:custGeom>
            <a:avLst/>
            <a:gdLst/>
            <a:ahLst/>
            <a:cxnLst/>
            <a:rect l="l" t="t" r="r" b="b"/>
            <a:pathLst>
              <a:path w="368300" h="200025">
                <a:moveTo>
                  <a:pt x="19291" y="0"/>
                </a:moveTo>
                <a:lnTo>
                  <a:pt x="15346" y="14287"/>
                </a:lnTo>
                <a:lnTo>
                  <a:pt x="10812" y="28390"/>
                </a:lnTo>
                <a:lnTo>
                  <a:pt x="5694" y="42294"/>
                </a:lnTo>
                <a:lnTo>
                  <a:pt x="0" y="55981"/>
                </a:lnTo>
                <a:lnTo>
                  <a:pt x="329565" y="199961"/>
                </a:lnTo>
                <a:lnTo>
                  <a:pt x="340949" y="172578"/>
                </a:lnTo>
                <a:lnTo>
                  <a:pt x="351186" y="144764"/>
                </a:lnTo>
                <a:lnTo>
                  <a:pt x="360261" y="116554"/>
                </a:lnTo>
                <a:lnTo>
                  <a:pt x="368160" y="87985"/>
                </a:lnTo>
                <a:lnTo>
                  <a:pt x="19291" y="0"/>
                </a:lnTo>
                <a:close/>
              </a:path>
            </a:pathLst>
          </a:custGeom>
          <a:solidFill>
            <a:srgbClr val="DFE66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8BE5D4B4-7426-442C-BCFA-D64FDB0A4105}"/>
              </a:ext>
            </a:extLst>
          </p:cNvPr>
          <p:cNvSpPr/>
          <p:nvPr/>
        </p:nvSpPr>
        <p:spPr>
          <a:xfrm>
            <a:off x="5619982" y="2133355"/>
            <a:ext cx="250481" cy="136037"/>
          </a:xfrm>
          <a:custGeom>
            <a:avLst/>
            <a:gdLst/>
            <a:ahLst/>
            <a:cxnLst/>
            <a:rect l="l" t="t" r="r" b="b"/>
            <a:pathLst>
              <a:path w="368300" h="200025">
                <a:moveTo>
                  <a:pt x="368160" y="87985"/>
                </a:moveTo>
                <a:lnTo>
                  <a:pt x="360261" y="116554"/>
                </a:lnTo>
                <a:lnTo>
                  <a:pt x="351186" y="144764"/>
                </a:lnTo>
                <a:lnTo>
                  <a:pt x="340949" y="172578"/>
                </a:lnTo>
                <a:lnTo>
                  <a:pt x="329565" y="199961"/>
                </a:lnTo>
                <a:lnTo>
                  <a:pt x="0" y="55981"/>
                </a:lnTo>
                <a:lnTo>
                  <a:pt x="5694" y="42294"/>
                </a:lnTo>
                <a:lnTo>
                  <a:pt x="10812" y="28390"/>
                </a:lnTo>
                <a:lnTo>
                  <a:pt x="15346" y="14287"/>
                </a:lnTo>
                <a:lnTo>
                  <a:pt x="19291" y="0"/>
                </a:lnTo>
                <a:lnTo>
                  <a:pt x="368160" y="8798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E8D6BC84-3DDA-4123-AC9F-17BC96C26BAA}"/>
              </a:ext>
            </a:extLst>
          </p:cNvPr>
          <p:cNvSpPr/>
          <p:nvPr/>
        </p:nvSpPr>
        <p:spPr>
          <a:xfrm>
            <a:off x="5600733" y="2171440"/>
            <a:ext cx="243571" cy="168859"/>
          </a:xfrm>
          <a:custGeom>
            <a:avLst/>
            <a:gdLst/>
            <a:ahLst/>
            <a:cxnLst/>
            <a:rect l="l" t="t" r="r" b="b"/>
            <a:pathLst>
              <a:path w="358140" h="248285">
                <a:moveTo>
                  <a:pt x="28282" y="0"/>
                </a:moveTo>
                <a:lnTo>
                  <a:pt x="22029" y="13441"/>
                </a:lnTo>
                <a:lnTo>
                  <a:pt x="15222" y="26609"/>
                </a:lnTo>
                <a:lnTo>
                  <a:pt x="7874" y="39487"/>
                </a:lnTo>
                <a:lnTo>
                  <a:pt x="0" y="52057"/>
                </a:lnTo>
                <a:lnTo>
                  <a:pt x="301269" y="248081"/>
                </a:lnTo>
                <a:lnTo>
                  <a:pt x="317030" y="222946"/>
                </a:lnTo>
                <a:lnTo>
                  <a:pt x="331725" y="197191"/>
                </a:lnTo>
                <a:lnTo>
                  <a:pt x="345337" y="170852"/>
                </a:lnTo>
                <a:lnTo>
                  <a:pt x="357847" y="143967"/>
                </a:lnTo>
                <a:lnTo>
                  <a:pt x="28282" y="0"/>
                </a:lnTo>
                <a:close/>
              </a:path>
            </a:pathLst>
          </a:custGeom>
          <a:solidFill>
            <a:srgbClr val="87C19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68FA06DE-1CFA-4FFB-BD0E-E918FF2F54A2}"/>
              </a:ext>
            </a:extLst>
          </p:cNvPr>
          <p:cNvSpPr/>
          <p:nvPr/>
        </p:nvSpPr>
        <p:spPr>
          <a:xfrm>
            <a:off x="5600733" y="2171440"/>
            <a:ext cx="243571" cy="168859"/>
          </a:xfrm>
          <a:custGeom>
            <a:avLst/>
            <a:gdLst/>
            <a:ahLst/>
            <a:cxnLst/>
            <a:rect l="l" t="t" r="r" b="b"/>
            <a:pathLst>
              <a:path w="358140" h="248285">
                <a:moveTo>
                  <a:pt x="357847" y="143967"/>
                </a:moveTo>
                <a:lnTo>
                  <a:pt x="345337" y="170852"/>
                </a:lnTo>
                <a:lnTo>
                  <a:pt x="331725" y="197191"/>
                </a:lnTo>
                <a:lnTo>
                  <a:pt x="317030" y="222946"/>
                </a:lnTo>
                <a:lnTo>
                  <a:pt x="301269" y="248081"/>
                </a:lnTo>
                <a:lnTo>
                  <a:pt x="0" y="52057"/>
                </a:lnTo>
                <a:lnTo>
                  <a:pt x="7874" y="39487"/>
                </a:lnTo>
                <a:lnTo>
                  <a:pt x="15222" y="26609"/>
                </a:lnTo>
                <a:lnTo>
                  <a:pt x="22029" y="13441"/>
                </a:lnTo>
                <a:lnTo>
                  <a:pt x="28282" y="0"/>
                </a:lnTo>
                <a:lnTo>
                  <a:pt x="357847" y="143967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0" name="object 80">
            <a:extLst>
              <a:ext uri="{FF2B5EF4-FFF2-40B4-BE49-F238E27FC236}">
                <a16:creationId xmlns:a16="http://schemas.microsoft.com/office/drawing/2014/main" id="{0483260B-7BDD-42C7-9C55-48C498DBDAEF}"/>
              </a:ext>
            </a:extLst>
          </p:cNvPr>
          <p:cNvSpPr/>
          <p:nvPr/>
        </p:nvSpPr>
        <p:spPr>
          <a:xfrm>
            <a:off x="5546174" y="2206842"/>
            <a:ext cx="259550" cy="251777"/>
          </a:xfrm>
          <a:custGeom>
            <a:avLst/>
            <a:gdLst/>
            <a:ahLst/>
            <a:cxnLst/>
            <a:rect l="l" t="t" r="r" b="b"/>
            <a:pathLst>
              <a:path w="381634" h="370204">
                <a:moveTo>
                  <a:pt x="80225" y="0"/>
                </a:moveTo>
                <a:lnTo>
                  <a:pt x="62929" y="24127"/>
                </a:lnTo>
                <a:lnTo>
                  <a:pt x="43722" y="46712"/>
                </a:lnTo>
                <a:lnTo>
                  <a:pt x="22711" y="67642"/>
                </a:lnTo>
                <a:lnTo>
                  <a:pt x="0" y="86804"/>
                </a:lnTo>
                <a:lnTo>
                  <a:pt x="221030" y="369646"/>
                </a:lnTo>
                <a:lnTo>
                  <a:pt x="257645" y="339278"/>
                </a:lnTo>
                <a:lnTo>
                  <a:pt x="292105" y="306619"/>
                </a:lnTo>
                <a:lnTo>
                  <a:pt x="324304" y="271783"/>
                </a:lnTo>
                <a:lnTo>
                  <a:pt x="354140" y="234884"/>
                </a:lnTo>
                <a:lnTo>
                  <a:pt x="381507" y="196037"/>
                </a:lnTo>
                <a:lnTo>
                  <a:pt x="80225" y="0"/>
                </a:lnTo>
                <a:close/>
              </a:path>
            </a:pathLst>
          </a:custGeom>
          <a:solidFill>
            <a:srgbClr val="23B45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1" name="object 81">
            <a:extLst>
              <a:ext uri="{FF2B5EF4-FFF2-40B4-BE49-F238E27FC236}">
                <a16:creationId xmlns:a16="http://schemas.microsoft.com/office/drawing/2014/main" id="{39053FEB-3711-49BC-A81A-F834493A8CFD}"/>
              </a:ext>
            </a:extLst>
          </p:cNvPr>
          <p:cNvSpPr/>
          <p:nvPr/>
        </p:nvSpPr>
        <p:spPr>
          <a:xfrm>
            <a:off x="5546174" y="2206842"/>
            <a:ext cx="259550" cy="251777"/>
          </a:xfrm>
          <a:custGeom>
            <a:avLst/>
            <a:gdLst/>
            <a:ahLst/>
            <a:cxnLst/>
            <a:rect l="l" t="t" r="r" b="b"/>
            <a:pathLst>
              <a:path w="381634" h="370204">
                <a:moveTo>
                  <a:pt x="381507" y="196037"/>
                </a:moveTo>
                <a:lnTo>
                  <a:pt x="354140" y="234884"/>
                </a:lnTo>
                <a:lnTo>
                  <a:pt x="324304" y="271783"/>
                </a:lnTo>
                <a:lnTo>
                  <a:pt x="292105" y="306619"/>
                </a:lnTo>
                <a:lnTo>
                  <a:pt x="257645" y="339278"/>
                </a:lnTo>
                <a:lnTo>
                  <a:pt x="221030" y="369646"/>
                </a:lnTo>
                <a:lnTo>
                  <a:pt x="0" y="86804"/>
                </a:lnTo>
                <a:lnTo>
                  <a:pt x="22711" y="67642"/>
                </a:lnTo>
                <a:lnTo>
                  <a:pt x="43722" y="46712"/>
                </a:lnTo>
                <a:lnTo>
                  <a:pt x="62929" y="24127"/>
                </a:lnTo>
                <a:lnTo>
                  <a:pt x="80225" y="0"/>
                </a:lnTo>
                <a:lnTo>
                  <a:pt x="381507" y="1960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2" name="object 82">
            <a:extLst>
              <a:ext uri="{FF2B5EF4-FFF2-40B4-BE49-F238E27FC236}">
                <a16:creationId xmlns:a16="http://schemas.microsoft.com/office/drawing/2014/main" id="{91F47954-DD85-423E-A35E-A906B7222BBE}"/>
              </a:ext>
            </a:extLst>
          </p:cNvPr>
          <p:cNvSpPr/>
          <p:nvPr/>
        </p:nvSpPr>
        <p:spPr>
          <a:xfrm>
            <a:off x="4906601" y="1953840"/>
            <a:ext cx="790311" cy="607201"/>
          </a:xfrm>
          <a:custGeom>
            <a:avLst/>
            <a:gdLst/>
            <a:ahLst/>
            <a:cxnLst/>
            <a:rect l="l" t="t" r="r" b="b"/>
            <a:pathLst>
              <a:path w="1162050" h="892810">
                <a:moveTo>
                  <a:pt x="21631" y="0"/>
                </a:moveTo>
                <a:lnTo>
                  <a:pt x="10866" y="49667"/>
                </a:lnTo>
                <a:lnTo>
                  <a:pt x="3698" y="99617"/>
                </a:lnTo>
                <a:lnTo>
                  <a:pt x="88" y="149669"/>
                </a:lnTo>
                <a:lnTo>
                  <a:pt x="0" y="199645"/>
                </a:lnTo>
                <a:lnTo>
                  <a:pt x="3394" y="249364"/>
                </a:lnTo>
                <a:lnTo>
                  <a:pt x="10232" y="298645"/>
                </a:lnTo>
                <a:lnTo>
                  <a:pt x="20478" y="347309"/>
                </a:lnTo>
                <a:lnTo>
                  <a:pt x="34093" y="395175"/>
                </a:lnTo>
                <a:lnTo>
                  <a:pt x="51039" y="442064"/>
                </a:lnTo>
                <a:lnTo>
                  <a:pt x="71278" y="487795"/>
                </a:lnTo>
                <a:lnTo>
                  <a:pt x="94772" y="532188"/>
                </a:lnTo>
                <a:lnTo>
                  <a:pt x="121484" y="575064"/>
                </a:lnTo>
                <a:lnTo>
                  <a:pt x="151374" y="616242"/>
                </a:lnTo>
                <a:lnTo>
                  <a:pt x="181650" y="652498"/>
                </a:lnTo>
                <a:lnTo>
                  <a:pt x="213789" y="686277"/>
                </a:lnTo>
                <a:lnTo>
                  <a:pt x="247660" y="717563"/>
                </a:lnTo>
                <a:lnTo>
                  <a:pt x="283129" y="746339"/>
                </a:lnTo>
                <a:lnTo>
                  <a:pt x="320062" y="772589"/>
                </a:lnTo>
                <a:lnTo>
                  <a:pt x="358328" y="796296"/>
                </a:lnTo>
                <a:lnTo>
                  <a:pt x="397792" y="817444"/>
                </a:lnTo>
                <a:lnTo>
                  <a:pt x="438322" y="836016"/>
                </a:lnTo>
                <a:lnTo>
                  <a:pt x="479785" y="851996"/>
                </a:lnTo>
                <a:lnTo>
                  <a:pt x="522047" y="865366"/>
                </a:lnTo>
                <a:lnTo>
                  <a:pt x="564976" y="876112"/>
                </a:lnTo>
                <a:lnTo>
                  <a:pt x="608438" y="884215"/>
                </a:lnTo>
                <a:lnTo>
                  <a:pt x="652301" y="889660"/>
                </a:lnTo>
                <a:lnTo>
                  <a:pt x="696430" y="892430"/>
                </a:lnTo>
                <a:lnTo>
                  <a:pt x="740694" y="892508"/>
                </a:lnTo>
                <a:lnTo>
                  <a:pt x="784959" y="889879"/>
                </a:lnTo>
                <a:lnTo>
                  <a:pt x="829092" y="884525"/>
                </a:lnTo>
                <a:lnTo>
                  <a:pt x="872959" y="876430"/>
                </a:lnTo>
                <a:lnTo>
                  <a:pt x="916429" y="865577"/>
                </a:lnTo>
                <a:lnTo>
                  <a:pt x="959367" y="851951"/>
                </a:lnTo>
                <a:lnTo>
                  <a:pt x="1001641" y="835534"/>
                </a:lnTo>
                <a:lnTo>
                  <a:pt x="1043117" y="816309"/>
                </a:lnTo>
                <a:lnTo>
                  <a:pt x="1083663" y="794261"/>
                </a:lnTo>
                <a:lnTo>
                  <a:pt x="1123145" y="769373"/>
                </a:lnTo>
                <a:lnTo>
                  <a:pt x="1161431" y="741629"/>
                </a:lnTo>
                <a:lnTo>
                  <a:pt x="999429" y="534344"/>
                </a:lnTo>
                <a:lnTo>
                  <a:pt x="724085" y="534344"/>
                </a:lnTo>
                <a:lnTo>
                  <a:pt x="677438" y="531935"/>
                </a:lnTo>
                <a:lnTo>
                  <a:pt x="631015" y="523405"/>
                </a:lnTo>
                <a:lnTo>
                  <a:pt x="584483" y="508294"/>
                </a:lnTo>
                <a:lnTo>
                  <a:pt x="541429" y="487605"/>
                </a:lnTo>
                <a:lnTo>
                  <a:pt x="502165" y="461855"/>
                </a:lnTo>
                <a:lnTo>
                  <a:pt x="466999" y="431563"/>
                </a:lnTo>
                <a:lnTo>
                  <a:pt x="436244" y="397249"/>
                </a:lnTo>
                <a:lnTo>
                  <a:pt x="410208" y="359430"/>
                </a:lnTo>
                <a:lnTo>
                  <a:pt x="389203" y="318626"/>
                </a:lnTo>
                <a:lnTo>
                  <a:pt x="373539" y="275356"/>
                </a:lnTo>
                <a:lnTo>
                  <a:pt x="363526" y="230138"/>
                </a:lnTo>
                <a:lnTo>
                  <a:pt x="359475" y="183491"/>
                </a:lnTo>
                <a:lnTo>
                  <a:pt x="361696" y="135933"/>
                </a:lnTo>
                <a:lnTo>
                  <a:pt x="370500" y="87985"/>
                </a:lnTo>
                <a:lnTo>
                  <a:pt x="21631" y="0"/>
                </a:lnTo>
                <a:close/>
              </a:path>
              <a:path w="1162050" h="892810">
                <a:moveTo>
                  <a:pt x="940387" y="458800"/>
                </a:moveTo>
                <a:lnTo>
                  <a:pt x="901317" y="485184"/>
                </a:lnTo>
                <a:lnTo>
                  <a:pt x="859572" y="506052"/>
                </a:lnTo>
                <a:lnTo>
                  <a:pt x="815732" y="521282"/>
                </a:lnTo>
                <a:lnTo>
                  <a:pt x="770376" y="530753"/>
                </a:lnTo>
                <a:lnTo>
                  <a:pt x="724085" y="534344"/>
                </a:lnTo>
                <a:lnTo>
                  <a:pt x="999429" y="534344"/>
                </a:lnTo>
                <a:lnTo>
                  <a:pt x="940387" y="458800"/>
                </a:lnTo>
                <a:close/>
              </a:path>
            </a:pathLst>
          </a:custGeom>
          <a:solidFill>
            <a:srgbClr val="E0A156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3" name="object 83">
            <a:extLst>
              <a:ext uri="{FF2B5EF4-FFF2-40B4-BE49-F238E27FC236}">
                <a16:creationId xmlns:a16="http://schemas.microsoft.com/office/drawing/2014/main" id="{D46CADD0-508D-42D6-AAAE-A641F9D8F5A2}"/>
              </a:ext>
            </a:extLst>
          </p:cNvPr>
          <p:cNvSpPr/>
          <p:nvPr/>
        </p:nvSpPr>
        <p:spPr>
          <a:xfrm>
            <a:off x="4906601" y="1953840"/>
            <a:ext cx="790311" cy="607201"/>
          </a:xfrm>
          <a:custGeom>
            <a:avLst/>
            <a:gdLst/>
            <a:ahLst/>
            <a:cxnLst/>
            <a:rect l="l" t="t" r="r" b="b"/>
            <a:pathLst>
              <a:path w="1162050" h="892810">
                <a:moveTo>
                  <a:pt x="1161431" y="741629"/>
                </a:moveTo>
                <a:lnTo>
                  <a:pt x="1123145" y="769373"/>
                </a:lnTo>
                <a:lnTo>
                  <a:pt x="1083663" y="794261"/>
                </a:lnTo>
                <a:lnTo>
                  <a:pt x="1043117" y="816309"/>
                </a:lnTo>
                <a:lnTo>
                  <a:pt x="1001641" y="835534"/>
                </a:lnTo>
                <a:lnTo>
                  <a:pt x="959367" y="851951"/>
                </a:lnTo>
                <a:lnTo>
                  <a:pt x="916429" y="865577"/>
                </a:lnTo>
                <a:lnTo>
                  <a:pt x="872959" y="876430"/>
                </a:lnTo>
                <a:lnTo>
                  <a:pt x="829092" y="884525"/>
                </a:lnTo>
                <a:lnTo>
                  <a:pt x="784959" y="889879"/>
                </a:lnTo>
                <a:lnTo>
                  <a:pt x="740694" y="892508"/>
                </a:lnTo>
                <a:lnTo>
                  <a:pt x="696430" y="892430"/>
                </a:lnTo>
                <a:lnTo>
                  <a:pt x="652301" y="889660"/>
                </a:lnTo>
                <a:lnTo>
                  <a:pt x="608438" y="884215"/>
                </a:lnTo>
                <a:lnTo>
                  <a:pt x="564976" y="876112"/>
                </a:lnTo>
                <a:lnTo>
                  <a:pt x="522047" y="865366"/>
                </a:lnTo>
                <a:lnTo>
                  <a:pt x="479785" y="851996"/>
                </a:lnTo>
                <a:lnTo>
                  <a:pt x="438322" y="836016"/>
                </a:lnTo>
                <a:lnTo>
                  <a:pt x="397792" y="817444"/>
                </a:lnTo>
                <a:lnTo>
                  <a:pt x="358328" y="796296"/>
                </a:lnTo>
                <a:lnTo>
                  <a:pt x="320062" y="772589"/>
                </a:lnTo>
                <a:lnTo>
                  <a:pt x="283129" y="746339"/>
                </a:lnTo>
                <a:lnTo>
                  <a:pt x="247660" y="717563"/>
                </a:lnTo>
                <a:lnTo>
                  <a:pt x="213789" y="686277"/>
                </a:lnTo>
                <a:lnTo>
                  <a:pt x="181650" y="652498"/>
                </a:lnTo>
                <a:lnTo>
                  <a:pt x="151374" y="616242"/>
                </a:lnTo>
                <a:lnTo>
                  <a:pt x="121484" y="575064"/>
                </a:lnTo>
                <a:lnTo>
                  <a:pt x="94772" y="532188"/>
                </a:lnTo>
                <a:lnTo>
                  <a:pt x="71278" y="487795"/>
                </a:lnTo>
                <a:lnTo>
                  <a:pt x="51039" y="442064"/>
                </a:lnTo>
                <a:lnTo>
                  <a:pt x="34093" y="395175"/>
                </a:lnTo>
                <a:lnTo>
                  <a:pt x="20478" y="347309"/>
                </a:lnTo>
                <a:lnTo>
                  <a:pt x="10232" y="298645"/>
                </a:lnTo>
                <a:lnTo>
                  <a:pt x="3394" y="249364"/>
                </a:lnTo>
                <a:lnTo>
                  <a:pt x="0" y="199645"/>
                </a:lnTo>
                <a:lnTo>
                  <a:pt x="88" y="149669"/>
                </a:lnTo>
                <a:lnTo>
                  <a:pt x="3698" y="99617"/>
                </a:lnTo>
                <a:lnTo>
                  <a:pt x="10866" y="49667"/>
                </a:lnTo>
                <a:lnTo>
                  <a:pt x="21631" y="0"/>
                </a:lnTo>
                <a:lnTo>
                  <a:pt x="370500" y="87985"/>
                </a:lnTo>
                <a:lnTo>
                  <a:pt x="361696" y="135933"/>
                </a:lnTo>
                <a:lnTo>
                  <a:pt x="359475" y="183491"/>
                </a:lnTo>
                <a:lnTo>
                  <a:pt x="363526" y="230138"/>
                </a:lnTo>
                <a:lnTo>
                  <a:pt x="373539" y="275356"/>
                </a:lnTo>
                <a:lnTo>
                  <a:pt x="389203" y="318626"/>
                </a:lnTo>
                <a:lnTo>
                  <a:pt x="410208" y="359430"/>
                </a:lnTo>
                <a:lnTo>
                  <a:pt x="436244" y="397249"/>
                </a:lnTo>
                <a:lnTo>
                  <a:pt x="466999" y="431563"/>
                </a:lnTo>
                <a:lnTo>
                  <a:pt x="502165" y="461855"/>
                </a:lnTo>
                <a:lnTo>
                  <a:pt x="541429" y="487605"/>
                </a:lnTo>
                <a:lnTo>
                  <a:pt x="584483" y="508294"/>
                </a:lnTo>
                <a:lnTo>
                  <a:pt x="631015" y="523405"/>
                </a:lnTo>
                <a:lnTo>
                  <a:pt x="677438" y="531935"/>
                </a:lnTo>
                <a:lnTo>
                  <a:pt x="724085" y="534344"/>
                </a:lnTo>
                <a:lnTo>
                  <a:pt x="770376" y="530753"/>
                </a:lnTo>
                <a:lnTo>
                  <a:pt x="815732" y="521282"/>
                </a:lnTo>
                <a:lnTo>
                  <a:pt x="859572" y="506052"/>
                </a:lnTo>
                <a:lnTo>
                  <a:pt x="901317" y="485184"/>
                </a:lnTo>
                <a:lnTo>
                  <a:pt x="940387" y="458800"/>
                </a:lnTo>
                <a:lnTo>
                  <a:pt x="1161431" y="74162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4" name="object 84">
            <a:extLst>
              <a:ext uri="{FF2B5EF4-FFF2-40B4-BE49-F238E27FC236}">
                <a16:creationId xmlns:a16="http://schemas.microsoft.com/office/drawing/2014/main" id="{D4446D9F-8C6C-48BC-A792-7C6D2FB6A5C3}"/>
              </a:ext>
            </a:extLst>
          </p:cNvPr>
          <p:cNvSpPr/>
          <p:nvPr/>
        </p:nvSpPr>
        <p:spPr>
          <a:xfrm>
            <a:off x="4921315" y="1586010"/>
            <a:ext cx="474619" cy="427977"/>
          </a:xfrm>
          <a:custGeom>
            <a:avLst/>
            <a:gdLst/>
            <a:ahLst/>
            <a:cxnLst/>
            <a:rect l="l" t="t" r="r" b="b"/>
            <a:pathLst>
              <a:path w="697865" h="629285">
                <a:moveTo>
                  <a:pt x="697725" y="0"/>
                </a:moveTo>
                <a:lnTo>
                  <a:pt x="648643" y="1654"/>
                </a:lnTo>
                <a:lnTo>
                  <a:pt x="600316" y="6556"/>
                </a:lnTo>
                <a:lnTo>
                  <a:pt x="552865" y="14607"/>
                </a:lnTo>
                <a:lnTo>
                  <a:pt x="506416" y="25714"/>
                </a:lnTo>
                <a:lnTo>
                  <a:pt x="461091" y="39779"/>
                </a:lnTo>
                <a:lnTo>
                  <a:pt x="417013" y="56709"/>
                </a:lnTo>
                <a:lnTo>
                  <a:pt x="374307" y="76406"/>
                </a:lnTo>
                <a:lnTo>
                  <a:pt x="333094" y="98776"/>
                </a:lnTo>
                <a:lnTo>
                  <a:pt x="293500" y="123722"/>
                </a:lnTo>
                <a:lnTo>
                  <a:pt x="255646" y="151150"/>
                </a:lnTo>
                <a:lnTo>
                  <a:pt x="219656" y="180963"/>
                </a:lnTo>
                <a:lnTo>
                  <a:pt x="185654" y="213067"/>
                </a:lnTo>
                <a:lnTo>
                  <a:pt x="153764" y="247364"/>
                </a:lnTo>
                <a:lnTo>
                  <a:pt x="124107" y="283760"/>
                </a:lnTo>
                <a:lnTo>
                  <a:pt x="96809" y="322159"/>
                </a:lnTo>
                <a:lnTo>
                  <a:pt x="71991" y="362466"/>
                </a:lnTo>
                <a:lnTo>
                  <a:pt x="49778" y="404584"/>
                </a:lnTo>
                <a:lnTo>
                  <a:pt x="30293" y="448419"/>
                </a:lnTo>
                <a:lnTo>
                  <a:pt x="13659" y="493874"/>
                </a:lnTo>
                <a:lnTo>
                  <a:pt x="0" y="540854"/>
                </a:lnTo>
                <a:lnTo>
                  <a:pt x="348856" y="628840"/>
                </a:lnTo>
                <a:lnTo>
                  <a:pt x="364003" y="582621"/>
                </a:lnTo>
                <a:lnTo>
                  <a:pt x="384852" y="539643"/>
                </a:lnTo>
                <a:lnTo>
                  <a:pt x="410910" y="500289"/>
                </a:lnTo>
                <a:lnTo>
                  <a:pt x="441684" y="464941"/>
                </a:lnTo>
                <a:lnTo>
                  <a:pt x="476680" y="433982"/>
                </a:lnTo>
                <a:lnTo>
                  <a:pt x="515405" y="407795"/>
                </a:lnTo>
                <a:lnTo>
                  <a:pt x="557365" y="386761"/>
                </a:lnTo>
                <a:lnTo>
                  <a:pt x="602067" y="371263"/>
                </a:lnTo>
                <a:lnTo>
                  <a:pt x="649018" y="361684"/>
                </a:lnTo>
                <a:lnTo>
                  <a:pt x="697725" y="358406"/>
                </a:lnTo>
                <a:lnTo>
                  <a:pt x="697725" y="0"/>
                </a:lnTo>
                <a:close/>
              </a:path>
            </a:pathLst>
          </a:custGeom>
          <a:solidFill>
            <a:srgbClr val="B4D8BE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5" name="object 85">
            <a:extLst>
              <a:ext uri="{FF2B5EF4-FFF2-40B4-BE49-F238E27FC236}">
                <a16:creationId xmlns:a16="http://schemas.microsoft.com/office/drawing/2014/main" id="{B8AAF6DD-BF08-47F2-9ABC-8A909A15C61A}"/>
              </a:ext>
            </a:extLst>
          </p:cNvPr>
          <p:cNvSpPr/>
          <p:nvPr/>
        </p:nvSpPr>
        <p:spPr>
          <a:xfrm>
            <a:off x="4921315" y="1586010"/>
            <a:ext cx="474619" cy="427977"/>
          </a:xfrm>
          <a:custGeom>
            <a:avLst/>
            <a:gdLst/>
            <a:ahLst/>
            <a:cxnLst/>
            <a:rect l="l" t="t" r="r" b="b"/>
            <a:pathLst>
              <a:path w="697865" h="629285">
                <a:moveTo>
                  <a:pt x="0" y="540854"/>
                </a:moveTo>
                <a:lnTo>
                  <a:pt x="13659" y="493874"/>
                </a:lnTo>
                <a:lnTo>
                  <a:pt x="30293" y="448419"/>
                </a:lnTo>
                <a:lnTo>
                  <a:pt x="49778" y="404584"/>
                </a:lnTo>
                <a:lnTo>
                  <a:pt x="71991" y="362466"/>
                </a:lnTo>
                <a:lnTo>
                  <a:pt x="96809" y="322159"/>
                </a:lnTo>
                <a:lnTo>
                  <a:pt x="124107" y="283760"/>
                </a:lnTo>
                <a:lnTo>
                  <a:pt x="153764" y="247364"/>
                </a:lnTo>
                <a:lnTo>
                  <a:pt x="185654" y="213067"/>
                </a:lnTo>
                <a:lnTo>
                  <a:pt x="219656" y="180963"/>
                </a:lnTo>
                <a:lnTo>
                  <a:pt x="255646" y="151150"/>
                </a:lnTo>
                <a:lnTo>
                  <a:pt x="293500" y="123722"/>
                </a:lnTo>
                <a:lnTo>
                  <a:pt x="333094" y="98776"/>
                </a:lnTo>
                <a:lnTo>
                  <a:pt x="374307" y="76406"/>
                </a:lnTo>
                <a:lnTo>
                  <a:pt x="417013" y="56709"/>
                </a:lnTo>
                <a:lnTo>
                  <a:pt x="461091" y="39779"/>
                </a:lnTo>
                <a:lnTo>
                  <a:pt x="506416" y="25714"/>
                </a:lnTo>
                <a:lnTo>
                  <a:pt x="552865" y="14607"/>
                </a:lnTo>
                <a:lnTo>
                  <a:pt x="600316" y="6556"/>
                </a:lnTo>
                <a:lnTo>
                  <a:pt x="648643" y="1654"/>
                </a:lnTo>
                <a:lnTo>
                  <a:pt x="697725" y="0"/>
                </a:lnTo>
                <a:lnTo>
                  <a:pt x="697725" y="358406"/>
                </a:lnTo>
                <a:lnTo>
                  <a:pt x="649018" y="361684"/>
                </a:lnTo>
                <a:lnTo>
                  <a:pt x="602067" y="371263"/>
                </a:lnTo>
                <a:lnTo>
                  <a:pt x="557365" y="386761"/>
                </a:lnTo>
                <a:lnTo>
                  <a:pt x="515405" y="407795"/>
                </a:lnTo>
                <a:lnTo>
                  <a:pt x="476680" y="433982"/>
                </a:lnTo>
                <a:lnTo>
                  <a:pt x="441684" y="464941"/>
                </a:lnTo>
                <a:lnTo>
                  <a:pt x="410910" y="500289"/>
                </a:lnTo>
                <a:lnTo>
                  <a:pt x="384852" y="539643"/>
                </a:lnTo>
                <a:lnTo>
                  <a:pt x="364003" y="582621"/>
                </a:lnTo>
                <a:lnTo>
                  <a:pt x="348856" y="628840"/>
                </a:lnTo>
                <a:lnTo>
                  <a:pt x="0" y="5408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6" name="object 86">
            <a:extLst>
              <a:ext uri="{FF2B5EF4-FFF2-40B4-BE49-F238E27FC236}">
                <a16:creationId xmlns:a16="http://schemas.microsoft.com/office/drawing/2014/main" id="{3A86EFBA-2ABB-489D-90A8-599E5030C4C1}"/>
              </a:ext>
            </a:extLst>
          </p:cNvPr>
          <p:cNvSpPr/>
          <p:nvPr/>
        </p:nvSpPr>
        <p:spPr>
          <a:xfrm>
            <a:off x="4033352" y="1534549"/>
            <a:ext cx="66939" cy="251777"/>
          </a:xfrm>
          <a:custGeom>
            <a:avLst/>
            <a:gdLst/>
            <a:ahLst/>
            <a:cxnLst/>
            <a:rect l="l" t="t" r="r" b="b"/>
            <a:pathLst>
              <a:path w="98425" h="370205">
                <a:moveTo>
                  <a:pt x="0" y="0"/>
                </a:moveTo>
                <a:lnTo>
                  <a:pt x="0" y="366395"/>
                </a:lnTo>
                <a:lnTo>
                  <a:pt x="12292" y="366599"/>
                </a:lnTo>
                <a:lnTo>
                  <a:pt x="24569" y="367212"/>
                </a:lnTo>
                <a:lnTo>
                  <a:pt x="36820" y="368232"/>
                </a:lnTo>
                <a:lnTo>
                  <a:pt x="49034" y="369658"/>
                </a:lnTo>
                <a:lnTo>
                  <a:pt x="98069" y="6540"/>
                </a:lnTo>
                <a:lnTo>
                  <a:pt x="73648" y="3680"/>
                </a:lnTo>
                <a:lnTo>
                  <a:pt x="49149" y="1636"/>
                </a:lnTo>
                <a:lnTo>
                  <a:pt x="24592" y="409"/>
                </a:lnTo>
                <a:lnTo>
                  <a:pt x="0" y="0"/>
                </a:lnTo>
                <a:close/>
              </a:path>
            </a:pathLst>
          </a:custGeom>
          <a:solidFill>
            <a:srgbClr val="2E79B7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7" name="object 87">
            <a:extLst>
              <a:ext uri="{FF2B5EF4-FFF2-40B4-BE49-F238E27FC236}">
                <a16:creationId xmlns:a16="http://schemas.microsoft.com/office/drawing/2014/main" id="{FFC036F9-DF17-48BC-97B5-A591CB6F2E01}"/>
              </a:ext>
            </a:extLst>
          </p:cNvPr>
          <p:cNvSpPr/>
          <p:nvPr/>
        </p:nvSpPr>
        <p:spPr>
          <a:xfrm>
            <a:off x="4033352" y="1534549"/>
            <a:ext cx="66939" cy="251777"/>
          </a:xfrm>
          <a:custGeom>
            <a:avLst/>
            <a:gdLst/>
            <a:ahLst/>
            <a:cxnLst/>
            <a:rect l="l" t="t" r="r" b="b"/>
            <a:pathLst>
              <a:path w="98425" h="370205">
                <a:moveTo>
                  <a:pt x="0" y="0"/>
                </a:moveTo>
                <a:lnTo>
                  <a:pt x="24592" y="409"/>
                </a:lnTo>
                <a:lnTo>
                  <a:pt x="49149" y="1636"/>
                </a:lnTo>
                <a:lnTo>
                  <a:pt x="73648" y="3680"/>
                </a:lnTo>
                <a:lnTo>
                  <a:pt x="98069" y="6540"/>
                </a:lnTo>
                <a:lnTo>
                  <a:pt x="49034" y="369658"/>
                </a:lnTo>
                <a:lnTo>
                  <a:pt x="36820" y="368232"/>
                </a:lnTo>
                <a:lnTo>
                  <a:pt x="24569" y="367212"/>
                </a:lnTo>
                <a:lnTo>
                  <a:pt x="12292" y="366599"/>
                </a:lnTo>
                <a:lnTo>
                  <a:pt x="0" y="36639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8" name="object 88">
            <a:extLst>
              <a:ext uri="{FF2B5EF4-FFF2-40B4-BE49-F238E27FC236}">
                <a16:creationId xmlns:a16="http://schemas.microsoft.com/office/drawing/2014/main" id="{081F56DB-24BC-4735-A9FE-44F632293A7E}"/>
              </a:ext>
            </a:extLst>
          </p:cNvPr>
          <p:cNvSpPr/>
          <p:nvPr/>
        </p:nvSpPr>
        <p:spPr>
          <a:xfrm>
            <a:off x="4066713" y="1538995"/>
            <a:ext cx="98897" cy="253936"/>
          </a:xfrm>
          <a:custGeom>
            <a:avLst/>
            <a:gdLst/>
            <a:ahLst/>
            <a:cxnLst/>
            <a:rect l="l" t="t" r="r" b="b"/>
            <a:pathLst>
              <a:path w="145414" h="373380">
                <a:moveTo>
                  <a:pt x="49034" y="0"/>
                </a:moveTo>
                <a:lnTo>
                  <a:pt x="0" y="363131"/>
                </a:lnTo>
                <a:lnTo>
                  <a:pt x="12159" y="364963"/>
                </a:lnTo>
                <a:lnTo>
                  <a:pt x="24245" y="367201"/>
                </a:lnTo>
                <a:lnTo>
                  <a:pt x="36249" y="369839"/>
                </a:lnTo>
                <a:lnTo>
                  <a:pt x="48158" y="372872"/>
                </a:lnTo>
                <a:lnTo>
                  <a:pt x="145364" y="19494"/>
                </a:lnTo>
                <a:lnTo>
                  <a:pt x="121538" y="13423"/>
                </a:lnTo>
                <a:lnTo>
                  <a:pt x="97528" y="8147"/>
                </a:lnTo>
                <a:lnTo>
                  <a:pt x="73353" y="3671"/>
                </a:lnTo>
                <a:lnTo>
                  <a:pt x="49034" y="0"/>
                </a:lnTo>
                <a:close/>
              </a:path>
            </a:pathLst>
          </a:custGeom>
          <a:solidFill>
            <a:srgbClr val="8DBBD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9" name="object 89">
            <a:extLst>
              <a:ext uri="{FF2B5EF4-FFF2-40B4-BE49-F238E27FC236}">
                <a16:creationId xmlns:a16="http://schemas.microsoft.com/office/drawing/2014/main" id="{5D827136-F3CB-4411-B4E5-E040085F0059}"/>
              </a:ext>
            </a:extLst>
          </p:cNvPr>
          <p:cNvSpPr/>
          <p:nvPr/>
        </p:nvSpPr>
        <p:spPr>
          <a:xfrm>
            <a:off x="4066713" y="1538995"/>
            <a:ext cx="98897" cy="253936"/>
          </a:xfrm>
          <a:custGeom>
            <a:avLst/>
            <a:gdLst/>
            <a:ahLst/>
            <a:cxnLst/>
            <a:rect l="l" t="t" r="r" b="b"/>
            <a:pathLst>
              <a:path w="145414" h="373380">
                <a:moveTo>
                  <a:pt x="49034" y="0"/>
                </a:moveTo>
                <a:lnTo>
                  <a:pt x="73353" y="3671"/>
                </a:lnTo>
                <a:lnTo>
                  <a:pt x="97528" y="8147"/>
                </a:lnTo>
                <a:lnTo>
                  <a:pt x="121538" y="13423"/>
                </a:lnTo>
                <a:lnTo>
                  <a:pt x="145364" y="19494"/>
                </a:lnTo>
                <a:lnTo>
                  <a:pt x="48158" y="372872"/>
                </a:lnTo>
                <a:lnTo>
                  <a:pt x="36249" y="369839"/>
                </a:lnTo>
                <a:lnTo>
                  <a:pt x="24245" y="367201"/>
                </a:lnTo>
                <a:lnTo>
                  <a:pt x="12159" y="364963"/>
                </a:lnTo>
                <a:lnTo>
                  <a:pt x="0" y="363131"/>
                </a:lnTo>
                <a:lnTo>
                  <a:pt x="49034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90" name="object 90">
            <a:extLst>
              <a:ext uri="{FF2B5EF4-FFF2-40B4-BE49-F238E27FC236}">
                <a16:creationId xmlns:a16="http://schemas.microsoft.com/office/drawing/2014/main" id="{6B756AA3-30F8-4342-A8F2-F1232CBFE77C}"/>
              </a:ext>
            </a:extLst>
          </p:cNvPr>
          <p:cNvSpPr/>
          <p:nvPr/>
        </p:nvSpPr>
        <p:spPr>
          <a:xfrm>
            <a:off x="4099467" y="1552257"/>
            <a:ext cx="129559" cy="251345"/>
          </a:xfrm>
          <a:custGeom>
            <a:avLst/>
            <a:gdLst/>
            <a:ahLst/>
            <a:cxnLst/>
            <a:rect l="l" t="t" r="r" b="b"/>
            <a:pathLst>
              <a:path w="190500" h="369569">
                <a:moveTo>
                  <a:pt x="97193" y="0"/>
                </a:moveTo>
                <a:lnTo>
                  <a:pt x="0" y="353377"/>
                </a:lnTo>
                <a:lnTo>
                  <a:pt x="11799" y="356812"/>
                </a:lnTo>
                <a:lnTo>
                  <a:pt x="23475" y="360638"/>
                </a:lnTo>
                <a:lnTo>
                  <a:pt x="35018" y="364850"/>
                </a:lnTo>
                <a:lnTo>
                  <a:pt x="46418" y="369443"/>
                </a:lnTo>
                <a:lnTo>
                  <a:pt x="190042" y="32105"/>
                </a:lnTo>
                <a:lnTo>
                  <a:pt x="167248" y="22924"/>
                </a:lnTo>
                <a:lnTo>
                  <a:pt x="144160" y="14509"/>
                </a:lnTo>
                <a:lnTo>
                  <a:pt x="120802" y="6866"/>
                </a:lnTo>
                <a:lnTo>
                  <a:pt x="97193" y="0"/>
                </a:lnTo>
                <a:close/>
              </a:path>
            </a:pathLst>
          </a:custGeom>
          <a:solidFill>
            <a:srgbClr val="D4E5F2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91" name="object 91">
            <a:extLst>
              <a:ext uri="{FF2B5EF4-FFF2-40B4-BE49-F238E27FC236}">
                <a16:creationId xmlns:a16="http://schemas.microsoft.com/office/drawing/2014/main" id="{B2A3700D-0CCA-45BD-8BF2-03D08A87699B}"/>
              </a:ext>
            </a:extLst>
          </p:cNvPr>
          <p:cNvSpPr/>
          <p:nvPr/>
        </p:nvSpPr>
        <p:spPr>
          <a:xfrm>
            <a:off x="4099467" y="1552257"/>
            <a:ext cx="129559" cy="251345"/>
          </a:xfrm>
          <a:custGeom>
            <a:avLst/>
            <a:gdLst/>
            <a:ahLst/>
            <a:cxnLst/>
            <a:rect l="l" t="t" r="r" b="b"/>
            <a:pathLst>
              <a:path w="190500" h="369569">
                <a:moveTo>
                  <a:pt x="97193" y="0"/>
                </a:moveTo>
                <a:lnTo>
                  <a:pt x="120802" y="6866"/>
                </a:lnTo>
                <a:lnTo>
                  <a:pt x="144160" y="14509"/>
                </a:lnTo>
                <a:lnTo>
                  <a:pt x="167248" y="22924"/>
                </a:lnTo>
                <a:lnTo>
                  <a:pt x="190042" y="32105"/>
                </a:lnTo>
                <a:lnTo>
                  <a:pt x="46418" y="369443"/>
                </a:lnTo>
                <a:lnTo>
                  <a:pt x="35018" y="364850"/>
                </a:lnTo>
                <a:lnTo>
                  <a:pt x="23475" y="360638"/>
                </a:lnTo>
                <a:lnTo>
                  <a:pt x="11799" y="356812"/>
                </a:lnTo>
                <a:lnTo>
                  <a:pt x="0" y="353377"/>
                </a:lnTo>
                <a:lnTo>
                  <a:pt x="97193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92" name="object 92">
            <a:extLst>
              <a:ext uri="{FF2B5EF4-FFF2-40B4-BE49-F238E27FC236}">
                <a16:creationId xmlns:a16="http://schemas.microsoft.com/office/drawing/2014/main" id="{07487524-81D4-468B-BB63-560DA1091163}"/>
              </a:ext>
            </a:extLst>
          </p:cNvPr>
          <p:cNvSpPr/>
          <p:nvPr/>
        </p:nvSpPr>
        <p:spPr>
          <a:xfrm>
            <a:off x="4131038" y="1574096"/>
            <a:ext cx="402929" cy="541989"/>
          </a:xfrm>
          <a:custGeom>
            <a:avLst/>
            <a:gdLst/>
            <a:ahLst/>
            <a:cxnLst/>
            <a:rect l="l" t="t" r="r" b="b"/>
            <a:pathLst>
              <a:path w="592454" h="796925">
                <a:moveTo>
                  <a:pt x="143624" y="0"/>
                </a:moveTo>
                <a:lnTo>
                  <a:pt x="0" y="337324"/>
                </a:lnTo>
                <a:lnTo>
                  <a:pt x="45008" y="360053"/>
                </a:lnTo>
                <a:lnTo>
                  <a:pt x="85730" y="388119"/>
                </a:lnTo>
                <a:lnTo>
                  <a:pt x="121849" y="420944"/>
                </a:lnTo>
                <a:lnTo>
                  <a:pt x="153047" y="457953"/>
                </a:lnTo>
                <a:lnTo>
                  <a:pt x="179008" y="498570"/>
                </a:lnTo>
                <a:lnTo>
                  <a:pt x="199414" y="542217"/>
                </a:lnTo>
                <a:lnTo>
                  <a:pt x="213948" y="588320"/>
                </a:lnTo>
                <a:lnTo>
                  <a:pt x="222294" y="636302"/>
                </a:lnTo>
                <a:lnTo>
                  <a:pt x="224134" y="685586"/>
                </a:lnTo>
                <a:lnTo>
                  <a:pt x="219151" y="735596"/>
                </a:lnTo>
                <a:lnTo>
                  <a:pt x="581926" y="796544"/>
                </a:lnTo>
                <a:lnTo>
                  <a:pt x="588414" y="748805"/>
                </a:lnTo>
                <a:lnTo>
                  <a:pt x="591732" y="701258"/>
                </a:lnTo>
                <a:lnTo>
                  <a:pt x="591949" y="654029"/>
                </a:lnTo>
                <a:lnTo>
                  <a:pt x="589133" y="607242"/>
                </a:lnTo>
                <a:lnTo>
                  <a:pt x="583354" y="561021"/>
                </a:lnTo>
                <a:lnTo>
                  <a:pt x="574678" y="515490"/>
                </a:lnTo>
                <a:lnTo>
                  <a:pt x="563175" y="470773"/>
                </a:lnTo>
                <a:lnTo>
                  <a:pt x="548914" y="426997"/>
                </a:lnTo>
                <a:lnTo>
                  <a:pt x="531962" y="384284"/>
                </a:lnTo>
                <a:lnTo>
                  <a:pt x="512389" y="342759"/>
                </a:lnTo>
                <a:lnTo>
                  <a:pt x="490262" y="302547"/>
                </a:lnTo>
                <a:lnTo>
                  <a:pt x="465650" y="263772"/>
                </a:lnTo>
                <a:lnTo>
                  <a:pt x="438622" y="226558"/>
                </a:lnTo>
                <a:lnTo>
                  <a:pt x="409246" y="191031"/>
                </a:lnTo>
                <a:lnTo>
                  <a:pt x="377590" y="157314"/>
                </a:lnTo>
                <a:lnTo>
                  <a:pt x="343724" y="125532"/>
                </a:lnTo>
                <a:lnTo>
                  <a:pt x="307715" y="95809"/>
                </a:lnTo>
                <a:lnTo>
                  <a:pt x="269632" y="68270"/>
                </a:lnTo>
                <a:lnTo>
                  <a:pt x="229543" y="43039"/>
                </a:lnTo>
                <a:lnTo>
                  <a:pt x="187518" y="20241"/>
                </a:lnTo>
                <a:lnTo>
                  <a:pt x="143624" y="0"/>
                </a:lnTo>
                <a:close/>
              </a:path>
            </a:pathLst>
          </a:custGeom>
          <a:solidFill>
            <a:srgbClr val="89C763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93" name="object 93">
            <a:extLst>
              <a:ext uri="{FF2B5EF4-FFF2-40B4-BE49-F238E27FC236}">
                <a16:creationId xmlns:a16="http://schemas.microsoft.com/office/drawing/2014/main" id="{EB1B9A54-C139-4AFA-AE0D-24BF23A6E519}"/>
              </a:ext>
            </a:extLst>
          </p:cNvPr>
          <p:cNvSpPr/>
          <p:nvPr/>
        </p:nvSpPr>
        <p:spPr>
          <a:xfrm>
            <a:off x="4131038" y="1574096"/>
            <a:ext cx="402929" cy="541989"/>
          </a:xfrm>
          <a:custGeom>
            <a:avLst/>
            <a:gdLst/>
            <a:ahLst/>
            <a:cxnLst/>
            <a:rect l="l" t="t" r="r" b="b"/>
            <a:pathLst>
              <a:path w="592454" h="796925">
                <a:moveTo>
                  <a:pt x="143624" y="0"/>
                </a:moveTo>
                <a:lnTo>
                  <a:pt x="187518" y="20241"/>
                </a:lnTo>
                <a:lnTo>
                  <a:pt x="229543" y="43039"/>
                </a:lnTo>
                <a:lnTo>
                  <a:pt x="269632" y="68270"/>
                </a:lnTo>
                <a:lnTo>
                  <a:pt x="307715" y="95809"/>
                </a:lnTo>
                <a:lnTo>
                  <a:pt x="343724" y="125532"/>
                </a:lnTo>
                <a:lnTo>
                  <a:pt x="377590" y="157314"/>
                </a:lnTo>
                <a:lnTo>
                  <a:pt x="409246" y="191031"/>
                </a:lnTo>
                <a:lnTo>
                  <a:pt x="438622" y="226558"/>
                </a:lnTo>
                <a:lnTo>
                  <a:pt x="465650" y="263772"/>
                </a:lnTo>
                <a:lnTo>
                  <a:pt x="490262" y="302547"/>
                </a:lnTo>
                <a:lnTo>
                  <a:pt x="512389" y="342759"/>
                </a:lnTo>
                <a:lnTo>
                  <a:pt x="531962" y="384284"/>
                </a:lnTo>
                <a:lnTo>
                  <a:pt x="548914" y="426997"/>
                </a:lnTo>
                <a:lnTo>
                  <a:pt x="563175" y="470773"/>
                </a:lnTo>
                <a:lnTo>
                  <a:pt x="574678" y="515490"/>
                </a:lnTo>
                <a:lnTo>
                  <a:pt x="583354" y="561021"/>
                </a:lnTo>
                <a:lnTo>
                  <a:pt x="589133" y="607242"/>
                </a:lnTo>
                <a:lnTo>
                  <a:pt x="591949" y="654029"/>
                </a:lnTo>
                <a:lnTo>
                  <a:pt x="591732" y="701258"/>
                </a:lnTo>
                <a:lnTo>
                  <a:pt x="588414" y="748805"/>
                </a:lnTo>
                <a:lnTo>
                  <a:pt x="581926" y="796544"/>
                </a:lnTo>
                <a:lnTo>
                  <a:pt x="219151" y="735596"/>
                </a:lnTo>
                <a:lnTo>
                  <a:pt x="224134" y="685586"/>
                </a:lnTo>
                <a:lnTo>
                  <a:pt x="222294" y="636302"/>
                </a:lnTo>
                <a:lnTo>
                  <a:pt x="213948" y="588320"/>
                </a:lnTo>
                <a:lnTo>
                  <a:pt x="199414" y="542217"/>
                </a:lnTo>
                <a:lnTo>
                  <a:pt x="179008" y="498570"/>
                </a:lnTo>
                <a:lnTo>
                  <a:pt x="153047" y="457953"/>
                </a:lnTo>
                <a:lnTo>
                  <a:pt x="121849" y="420944"/>
                </a:lnTo>
                <a:lnTo>
                  <a:pt x="85730" y="388119"/>
                </a:lnTo>
                <a:lnTo>
                  <a:pt x="45008" y="360053"/>
                </a:lnTo>
                <a:lnTo>
                  <a:pt x="0" y="337324"/>
                </a:lnTo>
                <a:lnTo>
                  <a:pt x="143624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94" name="object 94">
            <a:extLst>
              <a:ext uri="{FF2B5EF4-FFF2-40B4-BE49-F238E27FC236}">
                <a16:creationId xmlns:a16="http://schemas.microsoft.com/office/drawing/2014/main" id="{951631DF-05C9-4F89-A825-2C772D3B535B}"/>
              </a:ext>
            </a:extLst>
          </p:cNvPr>
          <p:cNvSpPr/>
          <p:nvPr/>
        </p:nvSpPr>
        <p:spPr>
          <a:xfrm>
            <a:off x="4174954" y="2074377"/>
            <a:ext cx="351969" cy="369676"/>
          </a:xfrm>
          <a:custGeom>
            <a:avLst/>
            <a:gdLst/>
            <a:ahLst/>
            <a:cxnLst/>
            <a:rect l="l" t="t" r="r" b="b"/>
            <a:pathLst>
              <a:path w="517525" h="543560">
                <a:moveTo>
                  <a:pt x="154559" y="0"/>
                </a:moveTo>
                <a:lnTo>
                  <a:pt x="143064" y="47958"/>
                </a:lnTo>
                <a:lnTo>
                  <a:pt x="125390" y="93546"/>
                </a:lnTo>
                <a:lnTo>
                  <a:pt x="101892" y="136212"/>
                </a:lnTo>
                <a:lnTo>
                  <a:pt x="72924" y="175401"/>
                </a:lnTo>
                <a:lnTo>
                  <a:pt x="38842" y="210559"/>
                </a:lnTo>
                <a:lnTo>
                  <a:pt x="0" y="241134"/>
                </a:lnTo>
                <a:lnTo>
                  <a:pt x="208216" y="543217"/>
                </a:lnTo>
                <a:lnTo>
                  <a:pt x="248198" y="513857"/>
                </a:lnTo>
                <a:lnTo>
                  <a:pt x="285889" y="482066"/>
                </a:lnTo>
                <a:lnTo>
                  <a:pt x="321202" y="447984"/>
                </a:lnTo>
                <a:lnTo>
                  <a:pt x="354048" y="411749"/>
                </a:lnTo>
                <a:lnTo>
                  <a:pt x="384337" y="373499"/>
                </a:lnTo>
                <a:lnTo>
                  <a:pt x="411981" y="333371"/>
                </a:lnTo>
                <a:lnTo>
                  <a:pt x="436892" y="291506"/>
                </a:lnTo>
                <a:lnTo>
                  <a:pt x="458980" y="248040"/>
                </a:lnTo>
                <a:lnTo>
                  <a:pt x="478157" y="203113"/>
                </a:lnTo>
                <a:lnTo>
                  <a:pt x="494334" y="156863"/>
                </a:lnTo>
                <a:lnTo>
                  <a:pt x="507423" y="109428"/>
                </a:lnTo>
                <a:lnTo>
                  <a:pt x="517334" y="60947"/>
                </a:lnTo>
                <a:lnTo>
                  <a:pt x="154559" y="0"/>
                </a:lnTo>
                <a:close/>
              </a:path>
            </a:pathLst>
          </a:custGeom>
          <a:solidFill>
            <a:srgbClr val="DFE66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95" name="object 95">
            <a:extLst>
              <a:ext uri="{FF2B5EF4-FFF2-40B4-BE49-F238E27FC236}">
                <a16:creationId xmlns:a16="http://schemas.microsoft.com/office/drawing/2014/main" id="{16396AE7-CEB1-43C8-AF27-2879478F895C}"/>
              </a:ext>
            </a:extLst>
          </p:cNvPr>
          <p:cNvSpPr/>
          <p:nvPr/>
        </p:nvSpPr>
        <p:spPr>
          <a:xfrm>
            <a:off x="4174954" y="2074377"/>
            <a:ext cx="351969" cy="369676"/>
          </a:xfrm>
          <a:custGeom>
            <a:avLst/>
            <a:gdLst/>
            <a:ahLst/>
            <a:cxnLst/>
            <a:rect l="l" t="t" r="r" b="b"/>
            <a:pathLst>
              <a:path w="517525" h="543560">
                <a:moveTo>
                  <a:pt x="517334" y="60947"/>
                </a:moveTo>
                <a:lnTo>
                  <a:pt x="507423" y="109428"/>
                </a:lnTo>
                <a:lnTo>
                  <a:pt x="494334" y="156863"/>
                </a:lnTo>
                <a:lnTo>
                  <a:pt x="478157" y="203113"/>
                </a:lnTo>
                <a:lnTo>
                  <a:pt x="458980" y="248040"/>
                </a:lnTo>
                <a:lnTo>
                  <a:pt x="436892" y="291506"/>
                </a:lnTo>
                <a:lnTo>
                  <a:pt x="411981" y="333371"/>
                </a:lnTo>
                <a:lnTo>
                  <a:pt x="384337" y="373499"/>
                </a:lnTo>
                <a:lnTo>
                  <a:pt x="354048" y="411749"/>
                </a:lnTo>
                <a:lnTo>
                  <a:pt x="321202" y="447984"/>
                </a:lnTo>
                <a:lnTo>
                  <a:pt x="285889" y="482066"/>
                </a:lnTo>
                <a:lnTo>
                  <a:pt x="248198" y="513857"/>
                </a:lnTo>
                <a:lnTo>
                  <a:pt x="208216" y="543217"/>
                </a:lnTo>
                <a:lnTo>
                  <a:pt x="0" y="241134"/>
                </a:lnTo>
                <a:lnTo>
                  <a:pt x="38842" y="210559"/>
                </a:lnTo>
                <a:lnTo>
                  <a:pt x="72924" y="175401"/>
                </a:lnTo>
                <a:lnTo>
                  <a:pt x="101892" y="136212"/>
                </a:lnTo>
                <a:lnTo>
                  <a:pt x="125390" y="93546"/>
                </a:lnTo>
                <a:lnTo>
                  <a:pt x="143064" y="47958"/>
                </a:lnTo>
                <a:lnTo>
                  <a:pt x="154559" y="0"/>
                </a:lnTo>
                <a:lnTo>
                  <a:pt x="517334" y="6094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96" name="object 96">
            <a:extLst>
              <a:ext uri="{FF2B5EF4-FFF2-40B4-BE49-F238E27FC236}">
                <a16:creationId xmlns:a16="http://schemas.microsoft.com/office/drawing/2014/main" id="{7E14CAE6-9405-4088-A0B2-1028A6FAECB0}"/>
              </a:ext>
            </a:extLst>
          </p:cNvPr>
          <p:cNvSpPr/>
          <p:nvPr/>
        </p:nvSpPr>
        <p:spPr>
          <a:xfrm>
            <a:off x="3933678" y="2238372"/>
            <a:ext cx="383063" cy="293236"/>
          </a:xfrm>
          <a:custGeom>
            <a:avLst/>
            <a:gdLst/>
            <a:ahLst/>
            <a:cxnLst/>
            <a:rect l="l" t="t" r="r" b="b"/>
            <a:pathLst>
              <a:path w="563245" h="431164">
                <a:moveTo>
                  <a:pt x="73279" y="56972"/>
                </a:moveTo>
                <a:lnTo>
                  <a:pt x="0" y="416039"/>
                </a:lnTo>
                <a:lnTo>
                  <a:pt x="48988" y="424251"/>
                </a:lnTo>
                <a:lnTo>
                  <a:pt x="98137" y="429134"/>
                </a:lnTo>
                <a:lnTo>
                  <a:pt x="147287" y="430721"/>
                </a:lnTo>
                <a:lnTo>
                  <a:pt x="196274" y="429045"/>
                </a:lnTo>
                <a:lnTo>
                  <a:pt x="244939" y="424138"/>
                </a:lnTo>
                <a:lnTo>
                  <a:pt x="293119" y="416032"/>
                </a:lnTo>
                <a:lnTo>
                  <a:pt x="340652" y="404762"/>
                </a:lnTo>
                <a:lnTo>
                  <a:pt x="387379" y="390358"/>
                </a:lnTo>
                <a:lnTo>
                  <a:pt x="433136" y="372855"/>
                </a:lnTo>
                <a:lnTo>
                  <a:pt x="477762" y="352284"/>
                </a:lnTo>
                <a:lnTo>
                  <a:pt x="521097" y="328677"/>
                </a:lnTo>
                <a:lnTo>
                  <a:pt x="562978" y="302069"/>
                </a:lnTo>
                <a:lnTo>
                  <a:pt x="398549" y="63524"/>
                </a:lnTo>
                <a:lnTo>
                  <a:pt x="122345" y="63524"/>
                </a:lnTo>
                <a:lnTo>
                  <a:pt x="73279" y="56972"/>
                </a:lnTo>
                <a:close/>
              </a:path>
              <a:path w="563245" h="431164">
                <a:moveTo>
                  <a:pt x="354761" y="0"/>
                </a:moveTo>
                <a:lnTo>
                  <a:pt x="312156" y="25107"/>
                </a:lnTo>
                <a:lnTo>
                  <a:pt x="266965" y="44144"/>
                </a:lnTo>
                <a:lnTo>
                  <a:pt x="219835" y="56980"/>
                </a:lnTo>
                <a:lnTo>
                  <a:pt x="171413" y="63484"/>
                </a:lnTo>
                <a:lnTo>
                  <a:pt x="122345" y="63524"/>
                </a:lnTo>
                <a:lnTo>
                  <a:pt x="398549" y="63524"/>
                </a:lnTo>
                <a:lnTo>
                  <a:pt x="354761" y="0"/>
                </a:lnTo>
                <a:close/>
              </a:path>
            </a:pathLst>
          </a:custGeom>
          <a:solidFill>
            <a:srgbClr val="23B45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97" name="object 97">
            <a:extLst>
              <a:ext uri="{FF2B5EF4-FFF2-40B4-BE49-F238E27FC236}">
                <a16:creationId xmlns:a16="http://schemas.microsoft.com/office/drawing/2014/main" id="{CFB35523-697B-4B34-BD3D-2D11DAEA6D8A}"/>
              </a:ext>
            </a:extLst>
          </p:cNvPr>
          <p:cNvSpPr/>
          <p:nvPr/>
        </p:nvSpPr>
        <p:spPr>
          <a:xfrm>
            <a:off x="3933678" y="2238372"/>
            <a:ext cx="383063" cy="293236"/>
          </a:xfrm>
          <a:custGeom>
            <a:avLst/>
            <a:gdLst/>
            <a:ahLst/>
            <a:cxnLst/>
            <a:rect l="l" t="t" r="r" b="b"/>
            <a:pathLst>
              <a:path w="563245" h="431164">
                <a:moveTo>
                  <a:pt x="562978" y="302069"/>
                </a:moveTo>
                <a:lnTo>
                  <a:pt x="521097" y="328677"/>
                </a:lnTo>
                <a:lnTo>
                  <a:pt x="477762" y="352284"/>
                </a:lnTo>
                <a:lnTo>
                  <a:pt x="433136" y="372855"/>
                </a:lnTo>
                <a:lnTo>
                  <a:pt x="387379" y="390358"/>
                </a:lnTo>
                <a:lnTo>
                  <a:pt x="340652" y="404762"/>
                </a:lnTo>
                <a:lnTo>
                  <a:pt x="293119" y="416032"/>
                </a:lnTo>
                <a:lnTo>
                  <a:pt x="244939" y="424138"/>
                </a:lnTo>
                <a:lnTo>
                  <a:pt x="196274" y="429045"/>
                </a:lnTo>
                <a:lnTo>
                  <a:pt x="147287" y="430721"/>
                </a:lnTo>
                <a:lnTo>
                  <a:pt x="98137" y="429134"/>
                </a:lnTo>
                <a:lnTo>
                  <a:pt x="48988" y="424251"/>
                </a:lnTo>
                <a:lnTo>
                  <a:pt x="0" y="416039"/>
                </a:lnTo>
                <a:lnTo>
                  <a:pt x="73279" y="56972"/>
                </a:lnTo>
                <a:lnTo>
                  <a:pt x="122345" y="63524"/>
                </a:lnTo>
                <a:lnTo>
                  <a:pt x="171413" y="63484"/>
                </a:lnTo>
                <a:lnTo>
                  <a:pt x="219835" y="56980"/>
                </a:lnTo>
                <a:lnTo>
                  <a:pt x="266965" y="44144"/>
                </a:lnTo>
                <a:lnTo>
                  <a:pt x="312156" y="25107"/>
                </a:lnTo>
                <a:lnTo>
                  <a:pt x="354761" y="0"/>
                </a:lnTo>
                <a:lnTo>
                  <a:pt x="562978" y="30206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98" name="object 98">
            <a:extLst>
              <a:ext uri="{FF2B5EF4-FFF2-40B4-BE49-F238E27FC236}">
                <a16:creationId xmlns:a16="http://schemas.microsoft.com/office/drawing/2014/main" id="{41D247EE-EEA4-4D90-A09B-F7A71B86E006}"/>
              </a:ext>
            </a:extLst>
          </p:cNvPr>
          <p:cNvSpPr/>
          <p:nvPr/>
        </p:nvSpPr>
        <p:spPr>
          <a:xfrm>
            <a:off x="3532849" y="1686455"/>
            <a:ext cx="450866" cy="835225"/>
          </a:xfrm>
          <a:custGeom>
            <a:avLst/>
            <a:gdLst/>
            <a:ahLst/>
            <a:cxnLst/>
            <a:rect l="l" t="t" r="r" b="b"/>
            <a:pathLst>
              <a:path w="662939" h="1228089">
                <a:moveTo>
                  <a:pt x="207020" y="0"/>
                </a:moveTo>
                <a:lnTo>
                  <a:pt x="171907" y="38840"/>
                </a:lnTo>
                <a:lnTo>
                  <a:pt x="139780" y="79913"/>
                </a:lnTo>
                <a:lnTo>
                  <a:pt x="110730" y="123044"/>
                </a:lnTo>
                <a:lnTo>
                  <a:pt x="84851" y="168059"/>
                </a:lnTo>
                <a:lnTo>
                  <a:pt x="62234" y="214783"/>
                </a:lnTo>
                <a:lnTo>
                  <a:pt x="42970" y="263043"/>
                </a:lnTo>
                <a:lnTo>
                  <a:pt x="27151" y="312665"/>
                </a:lnTo>
                <a:lnTo>
                  <a:pt x="14869" y="363474"/>
                </a:lnTo>
                <a:lnTo>
                  <a:pt x="6767" y="411001"/>
                </a:lnTo>
                <a:lnTo>
                  <a:pt x="1836" y="458320"/>
                </a:lnTo>
                <a:lnTo>
                  <a:pt x="0" y="505319"/>
                </a:lnTo>
                <a:lnTo>
                  <a:pt x="1182" y="551882"/>
                </a:lnTo>
                <a:lnTo>
                  <a:pt x="5308" y="597896"/>
                </a:lnTo>
                <a:lnTo>
                  <a:pt x="12302" y="643247"/>
                </a:lnTo>
                <a:lnTo>
                  <a:pt x="22088" y="687822"/>
                </a:lnTo>
                <a:lnTo>
                  <a:pt x="34590" y="731506"/>
                </a:lnTo>
                <a:lnTo>
                  <a:pt x="49732" y="774186"/>
                </a:lnTo>
                <a:lnTo>
                  <a:pt x="67440" y="815747"/>
                </a:lnTo>
                <a:lnTo>
                  <a:pt x="87637" y="856076"/>
                </a:lnTo>
                <a:lnTo>
                  <a:pt x="110247" y="895059"/>
                </a:lnTo>
                <a:lnTo>
                  <a:pt x="135195" y="932583"/>
                </a:lnTo>
                <a:lnTo>
                  <a:pt x="162406" y="968532"/>
                </a:lnTo>
                <a:lnTo>
                  <a:pt x="191802" y="1002795"/>
                </a:lnTo>
                <a:lnTo>
                  <a:pt x="223310" y="1035255"/>
                </a:lnTo>
                <a:lnTo>
                  <a:pt x="256852" y="1065801"/>
                </a:lnTo>
                <a:lnTo>
                  <a:pt x="292354" y="1094318"/>
                </a:lnTo>
                <a:lnTo>
                  <a:pt x="329739" y="1120691"/>
                </a:lnTo>
                <a:lnTo>
                  <a:pt x="368932" y="1144808"/>
                </a:lnTo>
                <a:lnTo>
                  <a:pt x="409857" y="1166554"/>
                </a:lnTo>
                <a:lnTo>
                  <a:pt x="452439" y="1185816"/>
                </a:lnTo>
                <a:lnTo>
                  <a:pt x="496602" y="1202479"/>
                </a:lnTo>
                <a:lnTo>
                  <a:pt x="542270" y="1216431"/>
                </a:lnTo>
                <a:lnTo>
                  <a:pt x="589367" y="1227556"/>
                </a:lnTo>
                <a:lnTo>
                  <a:pt x="662646" y="868502"/>
                </a:lnTo>
                <a:lnTo>
                  <a:pt x="612222" y="854509"/>
                </a:lnTo>
                <a:lnTo>
                  <a:pt x="564537" y="833653"/>
                </a:lnTo>
                <a:lnTo>
                  <a:pt x="520287" y="806301"/>
                </a:lnTo>
                <a:lnTo>
                  <a:pt x="480172" y="772820"/>
                </a:lnTo>
                <a:lnTo>
                  <a:pt x="448990" y="738816"/>
                </a:lnTo>
                <a:lnTo>
                  <a:pt x="422865" y="702057"/>
                </a:lnTo>
                <a:lnTo>
                  <a:pt x="401803" y="663028"/>
                </a:lnTo>
                <a:lnTo>
                  <a:pt x="385813" y="622215"/>
                </a:lnTo>
                <a:lnTo>
                  <a:pt x="374903" y="580103"/>
                </a:lnTo>
                <a:lnTo>
                  <a:pt x="369081" y="537178"/>
                </a:lnTo>
                <a:lnTo>
                  <a:pt x="368355" y="493925"/>
                </a:lnTo>
                <a:lnTo>
                  <a:pt x="372733" y="450831"/>
                </a:lnTo>
                <a:lnTo>
                  <a:pt x="382224" y="408380"/>
                </a:lnTo>
                <a:lnTo>
                  <a:pt x="396835" y="367058"/>
                </a:lnTo>
                <a:lnTo>
                  <a:pt x="416575" y="327351"/>
                </a:lnTo>
                <a:lnTo>
                  <a:pt x="441452" y="289744"/>
                </a:lnTo>
                <a:lnTo>
                  <a:pt x="471473" y="254723"/>
                </a:lnTo>
                <a:lnTo>
                  <a:pt x="207020" y="0"/>
                </a:lnTo>
                <a:close/>
              </a:path>
            </a:pathLst>
          </a:custGeom>
          <a:solidFill>
            <a:srgbClr val="E0A156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99" name="object 99">
            <a:extLst>
              <a:ext uri="{FF2B5EF4-FFF2-40B4-BE49-F238E27FC236}">
                <a16:creationId xmlns:a16="http://schemas.microsoft.com/office/drawing/2014/main" id="{04394F6D-D527-4954-BB71-E7C51D358088}"/>
              </a:ext>
            </a:extLst>
          </p:cNvPr>
          <p:cNvSpPr/>
          <p:nvPr/>
        </p:nvSpPr>
        <p:spPr>
          <a:xfrm>
            <a:off x="3532849" y="1686455"/>
            <a:ext cx="450866" cy="835225"/>
          </a:xfrm>
          <a:custGeom>
            <a:avLst/>
            <a:gdLst/>
            <a:ahLst/>
            <a:cxnLst/>
            <a:rect l="l" t="t" r="r" b="b"/>
            <a:pathLst>
              <a:path w="662939" h="1228089">
                <a:moveTo>
                  <a:pt x="589367" y="1227556"/>
                </a:moveTo>
                <a:lnTo>
                  <a:pt x="542270" y="1216431"/>
                </a:lnTo>
                <a:lnTo>
                  <a:pt x="496602" y="1202479"/>
                </a:lnTo>
                <a:lnTo>
                  <a:pt x="452439" y="1185816"/>
                </a:lnTo>
                <a:lnTo>
                  <a:pt x="409857" y="1166554"/>
                </a:lnTo>
                <a:lnTo>
                  <a:pt x="368932" y="1144808"/>
                </a:lnTo>
                <a:lnTo>
                  <a:pt x="329739" y="1120691"/>
                </a:lnTo>
                <a:lnTo>
                  <a:pt x="292354" y="1094318"/>
                </a:lnTo>
                <a:lnTo>
                  <a:pt x="256852" y="1065801"/>
                </a:lnTo>
                <a:lnTo>
                  <a:pt x="223310" y="1035255"/>
                </a:lnTo>
                <a:lnTo>
                  <a:pt x="191802" y="1002795"/>
                </a:lnTo>
                <a:lnTo>
                  <a:pt x="162406" y="968532"/>
                </a:lnTo>
                <a:lnTo>
                  <a:pt x="135195" y="932583"/>
                </a:lnTo>
                <a:lnTo>
                  <a:pt x="110247" y="895059"/>
                </a:lnTo>
                <a:lnTo>
                  <a:pt x="87637" y="856076"/>
                </a:lnTo>
                <a:lnTo>
                  <a:pt x="67440" y="815747"/>
                </a:lnTo>
                <a:lnTo>
                  <a:pt x="49732" y="774186"/>
                </a:lnTo>
                <a:lnTo>
                  <a:pt x="34590" y="731506"/>
                </a:lnTo>
                <a:lnTo>
                  <a:pt x="22088" y="687822"/>
                </a:lnTo>
                <a:lnTo>
                  <a:pt x="12302" y="643247"/>
                </a:lnTo>
                <a:lnTo>
                  <a:pt x="5308" y="597896"/>
                </a:lnTo>
                <a:lnTo>
                  <a:pt x="1182" y="551882"/>
                </a:lnTo>
                <a:lnTo>
                  <a:pt x="0" y="505319"/>
                </a:lnTo>
                <a:lnTo>
                  <a:pt x="1836" y="458320"/>
                </a:lnTo>
                <a:lnTo>
                  <a:pt x="6767" y="411001"/>
                </a:lnTo>
                <a:lnTo>
                  <a:pt x="14869" y="363474"/>
                </a:lnTo>
                <a:lnTo>
                  <a:pt x="27151" y="312665"/>
                </a:lnTo>
                <a:lnTo>
                  <a:pt x="42970" y="263043"/>
                </a:lnTo>
                <a:lnTo>
                  <a:pt x="62234" y="214783"/>
                </a:lnTo>
                <a:lnTo>
                  <a:pt x="84851" y="168059"/>
                </a:lnTo>
                <a:lnTo>
                  <a:pt x="110730" y="123044"/>
                </a:lnTo>
                <a:lnTo>
                  <a:pt x="139780" y="79913"/>
                </a:lnTo>
                <a:lnTo>
                  <a:pt x="171907" y="38840"/>
                </a:lnTo>
                <a:lnTo>
                  <a:pt x="207020" y="0"/>
                </a:lnTo>
                <a:lnTo>
                  <a:pt x="471473" y="254723"/>
                </a:lnTo>
                <a:lnTo>
                  <a:pt x="441452" y="289744"/>
                </a:lnTo>
                <a:lnTo>
                  <a:pt x="416575" y="327351"/>
                </a:lnTo>
                <a:lnTo>
                  <a:pt x="396835" y="367058"/>
                </a:lnTo>
                <a:lnTo>
                  <a:pt x="382224" y="408380"/>
                </a:lnTo>
                <a:lnTo>
                  <a:pt x="372733" y="450831"/>
                </a:lnTo>
                <a:lnTo>
                  <a:pt x="368355" y="493925"/>
                </a:lnTo>
                <a:lnTo>
                  <a:pt x="369081" y="537178"/>
                </a:lnTo>
                <a:lnTo>
                  <a:pt x="374903" y="580103"/>
                </a:lnTo>
                <a:lnTo>
                  <a:pt x="385813" y="622215"/>
                </a:lnTo>
                <a:lnTo>
                  <a:pt x="401803" y="663028"/>
                </a:lnTo>
                <a:lnTo>
                  <a:pt x="422865" y="702057"/>
                </a:lnTo>
                <a:lnTo>
                  <a:pt x="448990" y="738816"/>
                </a:lnTo>
                <a:lnTo>
                  <a:pt x="480172" y="772820"/>
                </a:lnTo>
                <a:lnTo>
                  <a:pt x="520287" y="806301"/>
                </a:lnTo>
                <a:lnTo>
                  <a:pt x="564537" y="833653"/>
                </a:lnTo>
                <a:lnTo>
                  <a:pt x="612222" y="854509"/>
                </a:lnTo>
                <a:lnTo>
                  <a:pt x="662646" y="868502"/>
                </a:lnTo>
                <a:lnTo>
                  <a:pt x="589367" y="122755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00" name="object 100">
            <a:extLst>
              <a:ext uri="{FF2B5EF4-FFF2-40B4-BE49-F238E27FC236}">
                <a16:creationId xmlns:a16="http://schemas.microsoft.com/office/drawing/2014/main" id="{9AD63151-23C2-4888-BF7F-1B4D0C8611B5}"/>
              </a:ext>
            </a:extLst>
          </p:cNvPr>
          <p:cNvSpPr/>
          <p:nvPr/>
        </p:nvSpPr>
        <p:spPr>
          <a:xfrm>
            <a:off x="3673646" y="1534548"/>
            <a:ext cx="359743" cy="325194"/>
          </a:xfrm>
          <a:custGeom>
            <a:avLst/>
            <a:gdLst/>
            <a:ahLst/>
            <a:cxnLst/>
            <a:rect l="l" t="t" r="r" b="b"/>
            <a:pathLst>
              <a:path w="528954" h="478155">
                <a:moveTo>
                  <a:pt x="528916" y="0"/>
                </a:moveTo>
                <a:lnTo>
                  <a:pt x="479266" y="1668"/>
                </a:lnTo>
                <a:lnTo>
                  <a:pt x="430123" y="6631"/>
                </a:lnTo>
                <a:lnTo>
                  <a:pt x="381640" y="14825"/>
                </a:lnTo>
                <a:lnTo>
                  <a:pt x="333968" y="26185"/>
                </a:lnTo>
                <a:lnTo>
                  <a:pt x="287259" y="40647"/>
                </a:lnTo>
                <a:lnTo>
                  <a:pt x="241665" y="58148"/>
                </a:lnTo>
                <a:lnTo>
                  <a:pt x="197336" y="78623"/>
                </a:lnTo>
                <a:lnTo>
                  <a:pt x="154426" y="102008"/>
                </a:lnTo>
                <a:lnTo>
                  <a:pt x="113086" y="128239"/>
                </a:lnTo>
                <a:lnTo>
                  <a:pt x="73467" y="157252"/>
                </a:lnTo>
                <a:lnTo>
                  <a:pt x="35721" y="188982"/>
                </a:lnTo>
                <a:lnTo>
                  <a:pt x="0" y="223367"/>
                </a:lnTo>
                <a:lnTo>
                  <a:pt x="264464" y="478091"/>
                </a:lnTo>
                <a:lnTo>
                  <a:pt x="301193" y="445031"/>
                </a:lnTo>
                <a:lnTo>
                  <a:pt x="341670" y="417409"/>
                </a:lnTo>
                <a:lnTo>
                  <a:pt x="385289" y="395479"/>
                </a:lnTo>
                <a:lnTo>
                  <a:pt x="431441" y="379499"/>
                </a:lnTo>
                <a:lnTo>
                  <a:pt x="479519" y="369723"/>
                </a:lnTo>
                <a:lnTo>
                  <a:pt x="528916" y="366407"/>
                </a:lnTo>
                <a:lnTo>
                  <a:pt x="528916" y="0"/>
                </a:lnTo>
                <a:close/>
              </a:path>
            </a:pathLst>
          </a:custGeom>
          <a:solidFill>
            <a:srgbClr val="B4D8BE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01" name="object 101">
            <a:extLst>
              <a:ext uri="{FF2B5EF4-FFF2-40B4-BE49-F238E27FC236}">
                <a16:creationId xmlns:a16="http://schemas.microsoft.com/office/drawing/2014/main" id="{7A764333-BFE1-44C1-B3A9-51981E684A70}"/>
              </a:ext>
            </a:extLst>
          </p:cNvPr>
          <p:cNvSpPr/>
          <p:nvPr/>
        </p:nvSpPr>
        <p:spPr>
          <a:xfrm>
            <a:off x="3673646" y="1534548"/>
            <a:ext cx="359743" cy="325194"/>
          </a:xfrm>
          <a:custGeom>
            <a:avLst/>
            <a:gdLst/>
            <a:ahLst/>
            <a:cxnLst/>
            <a:rect l="l" t="t" r="r" b="b"/>
            <a:pathLst>
              <a:path w="528954" h="478155">
                <a:moveTo>
                  <a:pt x="0" y="223367"/>
                </a:moveTo>
                <a:lnTo>
                  <a:pt x="35721" y="188982"/>
                </a:lnTo>
                <a:lnTo>
                  <a:pt x="73467" y="157252"/>
                </a:lnTo>
                <a:lnTo>
                  <a:pt x="113086" y="128239"/>
                </a:lnTo>
                <a:lnTo>
                  <a:pt x="154426" y="102008"/>
                </a:lnTo>
                <a:lnTo>
                  <a:pt x="197336" y="78623"/>
                </a:lnTo>
                <a:lnTo>
                  <a:pt x="241665" y="58148"/>
                </a:lnTo>
                <a:lnTo>
                  <a:pt x="287259" y="40647"/>
                </a:lnTo>
                <a:lnTo>
                  <a:pt x="333968" y="26185"/>
                </a:lnTo>
                <a:lnTo>
                  <a:pt x="381640" y="14825"/>
                </a:lnTo>
                <a:lnTo>
                  <a:pt x="430123" y="6631"/>
                </a:lnTo>
                <a:lnTo>
                  <a:pt x="479266" y="1668"/>
                </a:lnTo>
                <a:lnTo>
                  <a:pt x="528916" y="0"/>
                </a:lnTo>
                <a:lnTo>
                  <a:pt x="528916" y="366407"/>
                </a:lnTo>
                <a:lnTo>
                  <a:pt x="479519" y="369723"/>
                </a:lnTo>
                <a:lnTo>
                  <a:pt x="431441" y="379499"/>
                </a:lnTo>
                <a:lnTo>
                  <a:pt x="385289" y="395479"/>
                </a:lnTo>
                <a:lnTo>
                  <a:pt x="341670" y="417409"/>
                </a:lnTo>
                <a:lnTo>
                  <a:pt x="301193" y="445031"/>
                </a:lnTo>
                <a:lnTo>
                  <a:pt x="264464" y="478091"/>
                </a:lnTo>
                <a:lnTo>
                  <a:pt x="0" y="2233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02" name="object 102">
            <a:extLst>
              <a:ext uri="{FF2B5EF4-FFF2-40B4-BE49-F238E27FC236}">
                <a16:creationId xmlns:a16="http://schemas.microsoft.com/office/drawing/2014/main" id="{A3DDDD7C-D467-4E9F-AC25-B398FFF4C2A6}"/>
              </a:ext>
            </a:extLst>
          </p:cNvPr>
          <p:cNvSpPr/>
          <p:nvPr/>
        </p:nvSpPr>
        <p:spPr>
          <a:xfrm>
            <a:off x="1299670" y="2583172"/>
            <a:ext cx="2287592" cy="2003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03" name="object 105">
            <a:extLst>
              <a:ext uri="{FF2B5EF4-FFF2-40B4-BE49-F238E27FC236}">
                <a16:creationId xmlns:a16="http://schemas.microsoft.com/office/drawing/2014/main" id="{849EC151-0031-40B1-8F59-6A99514EF02E}"/>
              </a:ext>
            </a:extLst>
          </p:cNvPr>
          <p:cNvSpPr/>
          <p:nvPr/>
        </p:nvSpPr>
        <p:spPr>
          <a:xfrm>
            <a:off x="1461448" y="1525922"/>
            <a:ext cx="470732" cy="545444"/>
          </a:xfrm>
          <a:custGeom>
            <a:avLst/>
            <a:gdLst/>
            <a:ahLst/>
            <a:cxnLst/>
            <a:rect l="l" t="t" r="r" b="b"/>
            <a:pathLst>
              <a:path w="692150" h="802005">
                <a:moveTo>
                  <a:pt x="0" y="0"/>
                </a:moveTo>
                <a:lnTo>
                  <a:pt x="691895" y="0"/>
                </a:lnTo>
                <a:lnTo>
                  <a:pt x="691895" y="801624"/>
                </a:lnTo>
                <a:lnTo>
                  <a:pt x="0" y="8016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04" name="object 106">
            <a:extLst>
              <a:ext uri="{FF2B5EF4-FFF2-40B4-BE49-F238E27FC236}">
                <a16:creationId xmlns:a16="http://schemas.microsoft.com/office/drawing/2014/main" id="{A487078C-1822-42FF-A416-434EFFCA439E}"/>
              </a:ext>
            </a:extLst>
          </p:cNvPr>
          <p:cNvSpPr txBox="1"/>
          <p:nvPr/>
        </p:nvSpPr>
        <p:spPr>
          <a:xfrm>
            <a:off x="1461448" y="1597663"/>
            <a:ext cx="470732" cy="39062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03647">
              <a:spcBef>
                <a:spcPts val="68"/>
              </a:spcBef>
            </a:pPr>
            <a:r>
              <a:rPr sz="816" b="1" spc="51" dirty="0">
                <a:solidFill>
                  <a:srgbClr val="25408F"/>
                </a:solidFill>
              </a:rPr>
              <a:t>ЦФО</a:t>
            </a:r>
            <a:endParaRPr sz="816"/>
          </a:p>
          <a:p>
            <a:pPr>
              <a:lnSpc>
                <a:spcPct val="100000"/>
              </a:lnSpc>
            </a:pPr>
            <a:endParaRPr sz="850"/>
          </a:p>
          <a:p>
            <a:pPr marL="133446"/>
            <a:r>
              <a:rPr sz="816" b="1" spc="85" dirty="0">
                <a:solidFill>
                  <a:srgbClr val="231F20"/>
                </a:solidFill>
              </a:rPr>
              <a:t>280</a:t>
            </a:r>
            <a:endParaRPr sz="816"/>
          </a:p>
        </p:txBody>
      </p:sp>
      <p:sp>
        <p:nvSpPr>
          <p:cNvPr id="105" name="object 107">
            <a:extLst>
              <a:ext uri="{FF2B5EF4-FFF2-40B4-BE49-F238E27FC236}">
                <a16:creationId xmlns:a16="http://schemas.microsoft.com/office/drawing/2014/main" id="{FB48CBD6-4A8A-41D8-9ACD-06CF79B6A57E}"/>
              </a:ext>
            </a:extLst>
          </p:cNvPr>
          <p:cNvSpPr/>
          <p:nvPr/>
        </p:nvSpPr>
        <p:spPr>
          <a:xfrm>
            <a:off x="2707945" y="1372895"/>
            <a:ext cx="532920" cy="543285"/>
          </a:xfrm>
          <a:custGeom>
            <a:avLst/>
            <a:gdLst/>
            <a:ahLst/>
            <a:cxnLst/>
            <a:rect l="l" t="t" r="r" b="b"/>
            <a:pathLst>
              <a:path w="783589" h="798830">
                <a:moveTo>
                  <a:pt x="0" y="0"/>
                </a:moveTo>
                <a:lnTo>
                  <a:pt x="783336" y="0"/>
                </a:lnTo>
                <a:lnTo>
                  <a:pt x="783336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06" name="object 108">
            <a:extLst>
              <a:ext uri="{FF2B5EF4-FFF2-40B4-BE49-F238E27FC236}">
                <a16:creationId xmlns:a16="http://schemas.microsoft.com/office/drawing/2014/main" id="{8E823A53-7381-4275-A701-419B53D85466}"/>
              </a:ext>
            </a:extLst>
          </p:cNvPr>
          <p:cNvSpPr txBox="1"/>
          <p:nvPr/>
        </p:nvSpPr>
        <p:spPr>
          <a:xfrm>
            <a:off x="2800843" y="1444641"/>
            <a:ext cx="34635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37" dirty="0">
                <a:solidFill>
                  <a:srgbClr val="25408F"/>
                </a:solidFill>
              </a:rPr>
              <a:t>СЗФО</a:t>
            </a:r>
            <a:endParaRPr sz="816"/>
          </a:p>
        </p:txBody>
      </p:sp>
      <p:sp>
        <p:nvSpPr>
          <p:cNvPr id="107" name="object 109">
            <a:extLst>
              <a:ext uri="{FF2B5EF4-FFF2-40B4-BE49-F238E27FC236}">
                <a16:creationId xmlns:a16="http://schemas.microsoft.com/office/drawing/2014/main" id="{C981BE05-6455-4792-8130-C2C14E2D7A7E}"/>
              </a:ext>
            </a:extLst>
          </p:cNvPr>
          <p:cNvSpPr txBox="1"/>
          <p:nvPr/>
        </p:nvSpPr>
        <p:spPr>
          <a:xfrm>
            <a:off x="2898894" y="1693394"/>
            <a:ext cx="150288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68" dirty="0">
                <a:solidFill>
                  <a:srgbClr val="231F20"/>
                </a:solidFill>
              </a:rPr>
              <a:t>67</a:t>
            </a:r>
            <a:endParaRPr sz="816"/>
          </a:p>
        </p:txBody>
      </p:sp>
      <p:sp>
        <p:nvSpPr>
          <p:cNvPr id="108" name="object 110">
            <a:extLst>
              <a:ext uri="{FF2B5EF4-FFF2-40B4-BE49-F238E27FC236}">
                <a16:creationId xmlns:a16="http://schemas.microsoft.com/office/drawing/2014/main" id="{82F4E523-A4CF-4FB2-A57D-D9ED7C053964}"/>
              </a:ext>
            </a:extLst>
          </p:cNvPr>
          <p:cNvSpPr txBox="1"/>
          <p:nvPr/>
        </p:nvSpPr>
        <p:spPr>
          <a:xfrm>
            <a:off x="2948634" y="3125850"/>
            <a:ext cx="280280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48" dirty="0">
                <a:solidFill>
                  <a:srgbClr val="25408F"/>
                </a:solidFill>
              </a:rPr>
              <a:t>ПФО</a:t>
            </a:r>
            <a:endParaRPr sz="816"/>
          </a:p>
        </p:txBody>
      </p:sp>
      <p:sp>
        <p:nvSpPr>
          <p:cNvPr id="109" name="object 111">
            <a:extLst>
              <a:ext uri="{FF2B5EF4-FFF2-40B4-BE49-F238E27FC236}">
                <a16:creationId xmlns:a16="http://schemas.microsoft.com/office/drawing/2014/main" id="{6F78AE9A-7498-4DF9-9957-460C321C5776}"/>
              </a:ext>
            </a:extLst>
          </p:cNvPr>
          <p:cNvSpPr txBox="1"/>
          <p:nvPr/>
        </p:nvSpPr>
        <p:spPr>
          <a:xfrm>
            <a:off x="2991751" y="3374603"/>
            <a:ext cx="193907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7" dirty="0">
                <a:solidFill>
                  <a:srgbClr val="231F20"/>
                </a:solidFill>
              </a:rPr>
              <a:t>176</a:t>
            </a:r>
            <a:endParaRPr sz="816"/>
          </a:p>
        </p:txBody>
      </p:sp>
      <p:sp>
        <p:nvSpPr>
          <p:cNvPr id="110" name="object 112">
            <a:extLst>
              <a:ext uri="{FF2B5EF4-FFF2-40B4-BE49-F238E27FC236}">
                <a16:creationId xmlns:a16="http://schemas.microsoft.com/office/drawing/2014/main" id="{3DBEDF02-BCF4-4969-AB3C-C38237ADC2E5}"/>
              </a:ext>
            </a:extLst>
          </p:cNvPr>
          <p:cNvSpPr/>
          <p:nvPr/>
        </p:nvSpPr>
        <p:spPr>
          <a:xfrm>
            <a:off x="3767938" y="1772828"/>
            <a:ext cx="532920" cy="541126"/>
          </a:xfrm>
          <a:custGeom>
            <a:avLst/>
            <a:gdLst/>
            <a:ahLst/>
            <a:cxnLst/>
            <a:rect l="l" t="t" r="r" b="b"/>
            <a:pathLst>
              <a:path w="783589" h="795654">
                <a:moveTo>
                  <a:pt x="0" y="0"/>
                </a:moveTo>
                <a:lnTo>
                  <a:pt x="783336" y="0"/>
                </a:lnTo>
                <a:lnTo>
                  <a:pt x="783336" y="795527"/>
                </a:lnTo>
                <a:lnTo>
                  <a:pt x="0" y="7955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11" name="object 113">
            <a:extLst>
              <a:ext uri="{FF2B5EF4-FFF2-40B4-BE49-F238E27FC236}">
                <a16:creationId xmlns:a16="http://schemas.microsoft.com/office/drawing/2014/main" id="{F23A5094-A00F-476F-AC28-F99310E8A44F}"/>
              </a:ext>
            </a:extLst>
          </p:cNvPr>
          <p:cNvSpPr txBox="1"/>
          <p:nvPr/>
        </p:nvSpPr>
        <p:spPr>
          <a:xfrm>
            <a:off x="3858879" y="1842499"/>
            <a:ext cx="348082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65" dirty="0">
                <a:solidFill>
                  <a:srgbClr val="25408F"/>
                </a:solidFill>
              </a:rPr>
              <a:t>УрФО</a:t>
            </a:r>
            <a:endParaRPr sz="816"/>
          </a:p>
        </p:txBody>
      </p:sp>
      <p:sp>
        <p:nvSpPr>
          <p:cNvPr id="112" name="object 114">
            <a:extLst>
              <a:ext uri="{FF2B5EF4-FFF2-40B4-BE49-F238E27FC236}">
                <a16:creationId xmlns:a16="http://schemas.microsoft.com/office/drawing/2014/main" id="{9558B85B-6A53-4FFC-8A01-AF97B48196ED}"/>
              </a:ext>
            </a:extLst>
          </p:cNvPr>
          <p:cNvSpPr txBox="1"/>
          <p:nvPr/>
        </p:nvSpPr>
        <p:spPr>
          <a:xfrm>
            <a:off x="3955894" y="2091253"/>
            <a:ext cx="15417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82" dirty="0">
                <a:solidFill>
                  <a:srgbClr val="231F20"/>
                </a:solidFill>
              </a:rPr>
              <a:t>48</a:t>
            </a:r>
            <a:endParaRPr sz="816"/>
          </a:p>
        </p:txBody>
      </p:sp>
      <p:sp>
        <p:nvSpPr>
          <p:cNvPr id="113" name="object 115">
            <a:extLst>
              <a:ext uri="{FF2B5EF4-FFF2-40B4-BE49-F238E27FC236}">
                <a16:creationId xmlns:a16="http://schemas.microsoft.com/office/drawing/2014/main" id="{237BE452-1AF6-4DF5-B574-9BED31DB15A2}"/>
              </a:ext>
            </a:extLst>
          </p:cNvPr>
          <p:cNvSpPr/>
          <p:nvPr/>
        </p:nvSpPr>
        <p:spPr>
          <a:xfrm>
            <a:off x="4607663" y="2990857"/>
            <a:ext cx="464686" cy="543285"/>
          </a:xfrm>
          <a:custGeom>
            <a:avLst/>
            <a:gdLst/>
            <a:ahLst/>
            <a:cxnLst/>
            <a:rect l="l" t="t" r="r" b="b"/>
            <a:pathLst>
              <a:path w="683260" h="798829">
                <a:moveTo>
                  <a:pt x="0" y="0"/>
                </a:moveTo>
                <a:lnTo>
                  <a:pt x="682751" y="0"/>
                </a:lnTo>
                <a:lnTo>
                  <a:pt x="682751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14" name="object 116">
            <a:extLst>
              <a:ext uri="{FF2B5EF4-FFF2-40B4-BE49-F238E27FC236}">
                <a16:creationId xmlns:a16="http://schemas.microsoft.com/office/drawing/2014/main" id="{0EE8F6F3-B63E-43DE-B14A-D15175CBCF49}"/>
              </a:ext>
            </a:extLst>
          </p:cNvPr>
          <p:cNvSpPr txBox="1"/>
          <p:nvPr/>
        </p:nvSpPr>
        <p:spPr>
          <a:xfrm>
            <a:off x="4607663" y="3062600"/>
            <a:ext cx="464686" cy="39062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algn="ctr">
              <a:spcBef>
                <a:spcPts val="68"/>
              </a:spcBef>
            </a:pPr>
            <a:r>
              <a:rPr sz="816" b="1" spc="44" dirty="0">
                <a:solidFill>
                  <a:srgbClr val="25408F"/>
                </a:solidFill>
              </a:rPr>
              <a:t>СФО</a:t>
            </a:r>
            <a:endParaRPr sz="816"/>
          </a:p>
          <a:p>
            <a:pPr>
              <a:lnSpc>
                <a:spcPct val="100000"/>
              </a:lnSpc>
            </a:pPr>
            <a:endParaRPr sz="850"/>
          </a:p>
          <a:p>
            <a:pPr algn="ctr">
              <a:lnSpc>
                <a:spcPct val="100000"/>
              </a:lnSpc>
            </a:pPr>
            <a:r>
              <a:rPr sz="816" b="1" spc="68" dirty="0">
                <a:solidFill>
                  <a:srgbClr val="231F20"/>
                </a:solidFill>
              </a:rPr>
              <a:t>67</a:t>
            </a:r>
            <a:endParaRPr sz="816"/>
          </a:p>
        </p:txBody>
      </p:sp>
      <p:sp>
        <p:nvSpPr>
          <p:cNvPr id="115" name="object 117">
            <a:extLst>
              <a:ext uri="{FF2B5EF4-FFF2-40B4-BE49-F238E27FC236}">
                <a16:creationId xmlns:a16="http://schemas.microsoft.com/office/drawing/2014/main" id="{09BE9CA3-5D2D-4742-904F-BBCC59D286B9}"/>
              </a:ext>
            </a:extLst>
          </p:cNvPr>
          <p:cNvSpPr/>
          <p:nvPr/>
        </p:nvSpPr>
        <p:spPr>
          <a:xfrm>
            <a:off x="5134485" y="1834039"/>
            <a:ext cx="535079" cy="543285"/>
          </a:xfrm>
          <a:custGeom>
            <a:avLst/>
            <a:gdLst/>
            <a:ahLst/>
            <a:cxnLst/>
            <a:rect l="l" t="t" r="r" b="b"/>
            <a:pathLst>
              <a:path w="786765" h="798829">
                <a:moveTo>
                  <a:pt x="0" y="0"/>
                </a:moveTo>
                <a:lnTo>
                  <a:pt x="786384" y="0"/>
                </a:lnTo>
                <a:lnTo>
                  <a:pt x="786384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16" name="object 118">
            <a:extLst>
              <a:ext uri="{FF2B5EF4-FFF2-40B4-BE49-F238E27FC236}">
                <a16:creationId xmlns:a16="http://schemas.microsoft.com/office/drawing/2014/main" id="{8CD95D1D-9C6A-4615-9DA1-0EAE58B15F23}"/>
              </a:ext>
            </a:extLst>
          </p:cNvPr>
          <p:cNvSpPr txBox="1"/>
          <p:nvPr/>
        </p:nvSpPr>
        <p:spPr>
          <a:xfrm>
            <a:off x="5231984" y="1903709"/>
            <a:ext cx="344196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37" dirty="0">
                <a:solidFill>
                  <a:srgbClr val="25408F"/>
                </a:solidFill>
              </a:rPr>
              <a:t>ДвФО</a:t>
            </a:r>
            <a:endParaRPr sz="816"/>
          </a:p>
        </p:txBody>
      </p:sp>
      <p:sp>
        <p:nvSpPr>
          <p:cNvPr id="117" name="object 119">
            <a:extLst>
              <a:ext uri="{FF2B5EF4-FFF2-40B4-BE49-F238E27FC236}">
                <a16:creationId xmlns:a16="http://schemas.microsoft.com/office/drawing/2014/main" id="{C8B40B89-4D87-4C25-903E-D2E2E2EC59B2}"/>
              </a:ext>
            </a:extLst>
          </p:cNvPr>
          <p:cNvSpPr txBox="1"/>
          <p:nvPr/>
        </p:nvSpPr>
        <p:spPr>
          <a:xfrm>
            <a:off x="5330449" y="2152462"/>
            <a:ext cx="147266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4" dirty="0">
                <a:solidFill>
                  <a:srgbClr val="231F20"/>
                </a:solidFill>
              </a:rPr>
              <a:t>38</a:t>
            </a:r>
            <a:endParaRPr sz="816"/>
          </a:p>
        </p:txBody>
      </p:sp>
      <p:sp>
        <p:nvSpPr>
          <p:cNvPr id="118" name="object 120">
            <a:extLst>
              <a:ext uri="{FF2B5EF4-FFF2-40B4-BE49-F238E27FC236}">
                <a16:creationId xmlns:a16="http://schemas.microsoft.com/office/drawing/2014/main" id="{429E536F-8522-4D10-AC29-A47888ADB6B0}"/>
              </a:ext>
            </a:extLst>
          </p:cNvPr>
          <p:cNvSpPr/>
          <p:nvPr/>
        </p:nvSpPr>
        <p:spPr>
          <a:xfrm>
            <a:off x="6120112" y="1236426"/>
            <a:ext cx="2087630" cy="3170745"/>
          </a:xfrm>
          <a:custGeom>
            <a:avLst/>
            <a:gdLst/>
            <a:ahLst/>
            <a:cxnLst/>
            <a:rect l="l" t="t" r="r" b="b"/>
            <a:pathLst>
              <a:path w="3069590" h="4662170">
                <a:moveTo>
                  <a:pt x="0" y="4661992"/>
                </a:moveTo>
                <a:lnTo>
                  <a:pt x="3069005" y="4661992"/>
                </a:lnTo>
                <a:lnTo>
                  <a:pt x="3069005" y="0"/>
                </a:lnTo>
                <a:lnTo>
                  <a:pt x="0" y="0"/>
                </a:lnTo>
                <a:lnTo>
                  <a:pt x="0" y="4661992"/>
                </a:lnTo>
                <a:close/>
              </a:path>
            </a:pathLst>
          </a:custGeom>
          <a:solidFill>
            <a:srgbClr val="FFFFFF">
              <a:alpha val="43998"/>
            </a:srgbClr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19" name="object 121">
            <a:extLst>
              <a:ext uri="{FF2B5EF4-FFF2-40B4-BE49-F238E27FC236}">
                <a16:creationId xmlns:a16="http://schemas.microsoft.com/office/drawing/2014/main" id="{C176FF71-DA64-4472-B6D2-D7DB3AEF40C9}"/>
              </a:ext>
            </a:extLst>
          </p:cNvPr>
          <p:cNvSpPr txBox="1"/>
          <p:nvPr/>
        </p:nvSpPr>
        <p:spPr>
          <a:xfrm>
            <a:off x="6386917" y="1326886"/>
            <a:ext cx="554081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44" dirty="0">
                <a:solidFill>
                  <a:srgbClr val="231F20"/>
                </a:solidFill>
              </a:rPr>
              <a:t>Наукограды</a:t>
            </a:r>
            <a:endParaRPr sz="680"/>
          </a:p>
        </p:txBody>
      </p:sp>
      <p:sp>
        <p:nvSpPr>
          <p:cNvPr id="120" name="object 122">
            <a:extLst>
              <a:ext uri="{FF2B5EF4-FFF2-40B4-BE49-F238E27FC236}">
                <a16:creationId xmlns:a16="http://schemas.microsoft.com/office/drawing/2014/main" id="{272B9037-92CB-4D1C-9107-9C5B215BD919}"/>
              </a:ext>
            </a:extLst>
          </p:cNvPr>
          <p:cNvSpPr txBox="1"/>
          <p:nvPr/>
        </p:nvSpPr>
        <p:spPr>
          <a:xfrm>
            <a:off x="6386916" y="1534181"/>
            <a:ext cx="136123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41" dirty="0">
                <a:solidFill>
                  <a:srgbClr val="231F20"/>
                </a:solidFill>
              </a:rPr>
              <a:t>Особые </a:t>
            </a:r>
            <a:r>
              <a:rPr sz="680" spc="48" dirty="0">
                <a:solidFill>
                  <a:srgbClr val="231F20"/>
                </a:solidFill>
              </a:rPr>
              <a:t>экономические</a:t>
            </a:r>
            <a:r>
              <a:rPr sz="680" spc="-31" dirty="0">
                <a:solidFill>
                  <a:srgbClr val="231F20"/>
                </a:solidFill>
              </a:rPr>
              <a:t> </a:t>
            </a:r>
            <a:r>
              <a:rPr sz="680" spc="37" dirty="0">
                <a:solidFill>
                  <a:srgbClr val="231F20"/>
                </a:solidFill>
              </a:rPr>
              <a:t>зоны*</a:t>
            </a:r>
            <a:endParaRPr sz="680"/>
          </a:p>
        </p:txBody>
      </p:sp>
      <p:sp>
        <p:nvSpPr>
          <p:cNvPr id="121" name="object 123">
            <a:extLst>
              <a:ext uri="{FF2B5EF4-FFF2-40B4-BE49-F238E27FC236}">
                <a16:creationId xmlns:a16="http://schemas.microsoft.com/office/drawing/2014/main" id="{5AF4FD8F-E295-4019-B72E-6B23E1C14F2C}"/>
              </a:ext>
            </a:extLst>
          </p:cNvPr>
          <p:cNvSpPr txBox="1"/>
          <p:nvPr/>
        </p:nvSpPr>
        <p:spPr>
          <a:xfrm>
            <a:off x="6386917" y="1741476"/>
            <a:ext cx="1557733" cy="21800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marR="3455">
              <a:spcBef>
                <a:spcPts val="68"/>
              </a:spcBef>
            </a:pPr>
            <a:r>
              <a:rPr sz="680" spc="41" dirty="0">
                <a:solidFill>
                  <a:srgbClr val="231F20"/>
                </a:solidFill>
              </a:rPr>
              <a:t>Инновационные</a:t>
            </a:r>
            <a:r>
              <a:rPr sz="680" spc="7" dirty="0">
                <a:solidFill>
                  <a:srgbClr val="231F20"/>
                </a:solidFill>
              </a:rPr>
              <a:t> </a:t>
            </a:r>
            <a:r>
              <a:rPr sz="680" spc="37" dirty="0">
                <a:solidFill>
                  <a:srgbClr val="231F20"/>
                </a:solidFill>
              </a:rPr>
              <a:t>территориальные  кластеры</a:t>
            </a:r>
            <a:endParaRPr sz="680"/>
          </a:p>
        </p:txBody>
      </p:sp>
      <p:sp>
        <p:nvSpPr>
          <p:cNvPr id="122" name="object 124">
            <a:extLst>
              <a:ext uri="{FF2B5EF4-FFF2-40B4-BE49-F238E27FC236}">
                <a16:creationId xmlns:a16="http://schemas.microsoft.com/office/drawing/2014/main" id="{BC986DA9-1818-4214-9885-9D9126715799}"/>
              </a:ext>
            </a:extLst>
          </p:cNvPr>
          <p:cNvSpPr txBox="1"/>
          <p:nvPr/>
        </p:nvSpPr>
        <p:spPr>
          <a:xfrm>
            <a:off x="6386916" y="2052417"/>
            <a:ext cx="1457109" cy="32265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marR="3455">
              <a:spcBef>
                <a:spcPts val="68"/>
              </a:spcBef>
            </a:pPr>
            <a:r>
              <a:rPr sz="680" spc="34" dirty="0">
                <a:solidFill>
                  <a:srgbClr val="231F20"/>
                </a:solidFill>
              </a:rPr>
              <a:t>Центры </a:t>
            </a:r>
            <a:r>
              <a:rPr sz="680" spc="41" dirty="0">
                <a:solidFill>
                  <a:srgbClr val="231F20"/>
                </a:solidFill>
              </a:rPr>
              <a:t>компетенций  </a:t>
            </a:r>
            <a:r>
              <a:rPr sz="680" spc="34" dirty="0">
                <a:solidFill>
                  <a:srgbClr val="231F20"/>
                </a:solidFill>
              </a:rPr>
              <a:t>Национальной</a:t>
            </a:r>
            <a:r>
              <a:rPr sz="680" spc="-17" dirty="0">
                <a:solidFill>
                  <a:srgbClr val="231F20"/>
                </a:solidFill>
              </a:rPr>
              <a:t> </a:t>
            </a:r>
            <a:r>
              <a:rPr sz="680" spc="48" dirty="0">
                <a:solidFill>
                  <a:srgbClr val="231F20"/>
                </a:solidFill>
              </a:rPr>
              <a:t>технологической  </a:t>
            </a:r>
            <a:r>
              <a:rPr sz="680" spc="37" dirty="0">
                <a:solidFill>
                  <a:srgbClr val="231F20"/>
                </a:solidFill>
              </a:rPr>
              <a:t>инициативы</a:t>
            </a:r>
            <a:endParaRPr sz="680"/>
          </a:p>
        </p:txBody>
      </p:sp>
      <p:sp>
        <p:nvSpPr>
          <p:cNvPr id="123" name="object 125">
            <a:extLst>
              <a:ext uri="{FF2B5EF4-FFF2-40B4-BE49-F238E27FC236}">
                <a16:creationId xmlns:a16="http://schemas.microsoft.com/office/drawing/2014/main" id="{4F2817DF-613D-4A47-9B47-852DEC6DDAA3}"/>
              </a:ext>
            </a:extLst>
          </p:cNvPr>
          <p:cNvSpPr txBox="1"/>
          <p:nvPr/>
        </p:nvSpPr>
        <p:spPr>
          <a:xfrm>
            <a:off x="6386916" y="2467007"/>
            <a:ext cx="1130620" cy="21800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marR="3455">
              <a:spcBef>
                <a:spcPts val="68"/>
              </a:spcBef>
            </a:pPr>
            <a:r>
              <a:rPr sz="680" spc="41" dirty="0">
                <a:solidFill>
                  <a:srgbClr val="231F20"/>
                </a:solidFill>
              </a:rPr>
              <a:t>Инновационные </a:t>
            </a:r>
            <a:r>
              <a:rPr sz="680" spc="44" dirty="0">
                <a:solidFill>
                  <a:srgbClr val="231F20"/>
                </a:solidFill>
              </a:rPr>
              <a:t>научно-  технологические</a:t>
            </a:r>
            <a:r>
              <a:rPr sz="680" spc="-20" dirty="0">
                <a:solidFill>
                  <a:srgbClr val="231F20"/>
                </a:solidFill>
              </a:rPr>
              <a:t> </a:t>
            </a:r>
            <a:r>
              <a:rPr sz="680" spc="37" dirty="0">
                <a:solidFill>
                  <a:srgbClr val="231F20"/>
                </a:solidFill>
              </a:rPr>
              <a:t>центры</a:t>
            </a:r>
            <a:endParaRPr sz="680"/>
          </a:p>
        </p:txBody>
      </p:sp>
      <p:sp>
        <p:nvSpPr>
          <p:cNvPr id="124" name="object 126">
            <a:extLst>
              <a:ext uri="{FF2B5EF4-FFF2-40B4-BE49-F238E27FC236}">
                <a16:creationId xmlns:a16="http://schemas.microsoft.com/office/drawing/2014/main" id="{06C165B2-AEAB-4C90-A0F5-3A1E1C5120FD}"/>
              </a:ext>
            </a:extLst>
          </p:cNvPr>
          <p:cNvSpPr txBox="1"/>
          <p:nvPr/>
        </p:nvSpPr>
        <p:spPr>
          <a:xfrm>
            <a:off x="6386917" y="2777949"/>
            <a:ext cx="54803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48" dirty="0">
                <a:solidFill>
                  <a:srgbClr val="231F20"/>
                </a:solidFill>
              </a:rPr>
              <a:t>Технопарки</a:t>
            </a:r>
            <a:endParaRPr sz="680"/>
          </a:p>
        </p:txBody>
      </p:sp>
      <p:sp>
        <p:nvSpPr>
          <p:cNvPr id="125" name="object 127">
            <a:extLst>
              <a:ext uri="{FF2B5EF4-FFF2-40B4-BE49-F238E27FC236}">
                <a16:creationId xmlns:a16="http://schemas.microsoft.com/office/drawing/2014/main" id="{B5C13480-8460-4A8F-B140-FE13CBD4F9C3}"/>
              </a:ext>
            </a:extLst>
          </p:cNvPr>
          <p:cNvSpPr txBox="1"/>
          <p:nvPr/>
        </p:nvSpPr>
        <p:spPr>
          <a:xfrm>
            <a:off x="6386916" y="2985244"/>
            <a:ext cx="1154804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51" dirty="0">
                <a:solidFill>
                  <a:srgbClr val="231F20"/>
                </a:solidFill>
              </a:rPr>
              <a:t>Инжиниринговые</a:t>
            </a:r>
            <a:r>
              <a:rPr sz="680" spc="-3" dirty="0">
                <a:solidFill>
                  <a:srgbClr val="231F20"/>
                </a:solidFill>
              </a:rPr>
              <a:t> </a:t>
            </a:r>
            <a:r>
              <a:rPr sz="680" spc="37" dirty="0">
                <a:solidFill>
                  <a:srgbClr val="231F20"/>
                </a:solidFill>
              </a:rPr>
              <a:t>центры</a:t>
            </a:r>
            <a:endParaRPr sz="680"/>
          </a:p>
        </p:txBody>
      </p:sp>
      <p:sp>
        <p:nvSpPr>
          <p:cNvPr id="126" name="object 128">
            <a:extLst>
              <a:ext uri="{FF2B5EF4-FFF2-40B4-BE49-F238E27FC236}">
                <a16:creationId xmlns:a16="http://schemas.microsoft.com/office/drawing/2014/main" id="{ED2C53FD-07E5-4BCD-9F35-D59EE65422C6}"/>
              </a:ext>
            </a:extLst>
          </p:cNvPr>
          <p:cNvSpPr txBox="1"/>
          <p:nvPr/>
        </p:nvSpPr>
        <p:spPr>
          <a:xfrm>
            <a:off x="6386916" y="3192539"/>
            <a:ext cx="144415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48" dirty="0">
                <a:solidFill>
                  <a:srgbClr val="231F20"/>
                </a:solidFill>
              </a:rPr>
              <a:t>Установки </a:t>
            </a:r>
            <a:r>
              <a:rPr sz="680" spc="37" dirty="0">
                <a:solidFill>
                  <a:srgbClr val="231F20"/>
                </a:solidFill>
              </a:rPr>
              <a:t>класса</a:t>
            </a:r>
            <a:r>
              <a:rPr sz="680" spc="-44" dirty="0">
                <a:solidFill>
                  <a:srgbClr val="231F20"/>
                </a:solidFill>
              </a:rPr>
              <a:t> </a:t>
            </a:r>
            <a:r>
              <a:rPr sz="680" spc="27" dirty="0">
                <a:solidFill>
                  <a:srgbClr val="231F20"/>
                </a:solidFill>
              </a:rPr>
              <a:t>«мегасайенс»</a:t>
            </a:r>
            <a:endParaRPr sz="680"/>
          </a:p>
        </p:txBody>
      </p:sp>
      <p:sp>
        <p:nvSpPr>
          <p:cNvPr id="127" name="object 129">
            <a:extLst>
              <a:ext uri="{FF2B5EF4-FFF2-40B4-BE49-F238E27FC236}">
                <a16:creationId xmlns:a16="http://schemas.microsoft.com/office/drawing/2014/main" id="{A4A4E9EE-C47D-43CA-9590-88E3513B8F53}"/>
              </a:ext>
            </a:extLst>
          </p:cNvPr>
          <p:cNvSpPr txBox="1"/>
          <p:nvPr/>
        </p:nvSpPr>
        <p:spPr>
          <a:xfrm>
            <a:off x="6386917" y="3399833"/>
            <a:ext cx="1586236" cy="21800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marR="3455">
              <a:spcBef>
                <a:spcPts val="68"/>
              </a:spcBef>
            </a:pPr>
            <a:r>
              <a:rPr sz="680" spc="34" dirty="0">
                <a:solidFill>
                  <a:srgbClr val="231F20"/>
                </a:solidFill>
              </a:rPr>
              <a:t>Центры </a:t>
            </a:r>
            <a:r>
              <a:rPr sz="680" spc="48" dirty="0">
                <a:solidFill>
                  <a:srgbClr val="231F20"/>
                </a:solidFill>
              </a:rPr>
              <a:t>молодежного</a:t>
            </a:r>
            <a:r>
              <a:rPr sz="680" spc="-10" dirty="0">
                <a:solidFill>
                  <a:srgbClr val="231F20"/>
                </a:solidFill>
              </a:rPr>
              <a:t> </a:t>
            </a:r>
            <a:r>
              <a:rPr sz="680" spc="44" dirty="0">
                <a:solidFill>
                  <a:srgbClr val="231F20"/>
                </a:solidFill>
              </a:rPr>
              <a:t>инновацион-  </a:t>
            </a:r>
            <a:r>
              <a:rPr sz="680" spc="58" dirty="0">
                <a:solidFill>
                  <a:srgbClr val="231F20"/>
                </a:solidFill>
              </a:rPr>
              <a:t>ного</a:t>
            </a:r>
            <a:r>
              <a:rPr sz="680" spc="10" dirty="0">
                <a:solidFill>
                  <a:srgbClr val="231F20"/>
                </a:solidFill>
              </a:rPr>
              <a:t> </a:t>
            </a:r>
            <a:r>
              <a:rPr sz="680" spc="37" dirty="0">
                <a:solidFill>
                  <a:srgbClr val="231F20"/>
                </a:solidFill>
              </a:rPr>
              <a:t>творчества</a:t>
            </a:r>
            <a:endParaRPr sz="680"/>
          </a:p>
        </p:txBody>
      </p:sp>
      <p:sp>
        <p:nvSpPr>
          <p:cNvPr id="128" name="object 130">
            <a:extLst>
              <a:ext uri="{FF2B5EF4-FFF2-40B4-BE49-F238E27FC236}">
                <a16:creationId xmlns:a16="http://schemas.microsoft.com/office/drawing/2014/main" id="{3A32D051-5A6B-4D14-B8D2-D6FB394F20C8}"/>
              </a:ext>
            </a:extLst>
          </p:cNvPr>
          <p:cNvSpPr txBox="1"/>
          <p:nvPr/>
        </p:nvSpPr>
        <p:spPr>
          <a:xfrm>
            <a:off x="6386916" y="3710775"/>
            <a:ext cx="1650584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44" dirty="0">
                <a:solidFill>
                  <a:srgbClr val="231F20"/>
                </a:solidFill>
              </a:rPr>
              <a:t>Детские </a:t>
            </a:r>
            <a:r>
              <a:rPr sz="680" spc="48" dirty="0">
                <a:solidFill>
                  <a:srgbClr val="231F20"/>
                </a:solidFill>
              </a:rPr>
              <a:t>технопарки</a:t>
            </a:r>
            <a:r>
              <a:rPr sz="680" spc="-44" dirty="0">
                <a:solidFill>
                  <a:srgbClr val="231F20"/>
                </a:solidFill>
              </a:rPr>
              <a:t> </a:t>
            </a:r>
            <a:r>
              <a:rPr sz="680" spc="37" dirty="0">
                <a:solidFill>
                  <a:srgbClr val="231F20"/>
                </a:solidFill>
              </a:rPr>
              <a:t>«Кванториумы»</a:t>
            </a:r>
            <a:endParaRPr sz="680"/>
          </a:p>
        </p:txBody>
      </p:sp>
      <p:sp>
        <p:nvSpPr>
          <p:cNvPr id="129" name="object 131">
            <a:extLst>
              <a:ext uri="{FF2B5EF4-FFF2-40B4-BE49-F238E27FC236}">
                <a16:creationId xmlns:a16="http://schemas.microsoft.com/office/drawing/2014/main" id="{539E1C73-B9DF-4420-B596-B4C2BC501040}"/>
              </a:ext>
            </a:extLst>
          </p:cNvPr>
          <p:cNvSpPr txBox="1"/>
          <p:nvPr/>
        </p:nvSpPr>
        <p:spPr>
          <a:xfrm>
            <a:off x="6386916" y="3918070"/>
            <a:ext cx="1508069" cy="21800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marR="3455">
              <a:spcBef>
                <a:spcPts val="68"/>
              </a:spcBef>
            </a:pPr>
            <a:r>
              <a:rPr sz="680" spc="31" dirty="0">
                <a:solidFill>
                  <a:srgbClr val="231F20"/>
                </a:solidFill>
              </a:rPr>
              <a:t>Региональные </a:t>
            </a:r>
            <a:r>
              <a:rPr sz="680" spc="37" dirty="0">
                <a:solidFill>
                  <a:srgbClr val="231F20"/>
                </a:solidFill>
              </a:rPr>
              <a:t>центры</a:t>
            </a:r>
            <a:r>
              <a:rPr sz="680" spc="3" dirty="0">
                <a:solidFill>
                  <a:srgbClr val="231F20"/>
                </a:solidFill>
              </a:rPr>
              <a:t> </a:t>
            </a:r>
            <a:r>
              <a:rPr sz="680" spc="31" dirty="0">
                <a:solidFill>
                  <a:srgbClr val="231F20"/>
                </a:solidFill>
              </a:rPr>
              <a:t>выявления  </a:t>
            </a:r>
            <a:r>
              <a:rPr sz="680" spc="48" dirty="0">
                <a:solidFill>
                  <a:srgbClr val="231F20"/>
                </a:solidFill>
              </a:rPr>
              <a:t>и </a:t>
            </a:r>
            <a:r>
              <a:rPr sz="680" spc="54" dirty="0">
                <a:solidFill>
                  <a:srgbClr val="231F20"/>
                </a:solidFill>
              </a:rPr>
              <a:t>поддержки </a:t>
            </a:r>
            <a:r>
              <a:rPr sz="680" spc="37" dirty="0">
                <a:solidFill>
                  <a:srgbClr val="231F20"/>
                </a:solidFill>
              </a:rPr>
              <a:t>одаренных</a:t>
            </a:r>
            <a:r>
              <a:rPr sz="680" spc="-75" dirty="0">
                <a:solidFill>
                  <a:srgbClr val="231F20"/>
                </a:solidFill>
              </a:rPr>
              <a:t> </a:t>
            </a:r>
            <a:r>
              <a:rPr sz="680" spc="27" dirty="0">
                <a:solidFill>
                  <a:srgbClr val="231F20"/>
                </a:solidFill>
              </a:rPr>
              <a:t>детей</a:t>
            </a:r>
            <a:endParaRPr sz="680"/>
          </a:p>
        </p:txBody>
      </p:sp>
      <p:sp>
        <p:nvSpPr>
          <p:cNvPr id="130" name="object 132">
            <a:extLst>
              <a:ext uri="{FF2B5EF4-FFF2-40B4-BE49-F238E27FC236}">
                <a16:creationId xmlns:a16="http://schemas.microsoft.com/office/drawing/2014/main" id="{9FD313B1-E217-49BD-839B-2E28FF6319EC}"/>
              </a:ext>
            </a:extLst>
          </p:cNvPr>
          <p:cNvSpPr/>
          <p:nvPr/>
        </p:nvSpPr>
        <p:spPr>
          <a:xfrm>
            <a:off x="1550990" y="2835800"/>
            <a:ext cx="501826" cy="543285"/>
          </a:xfrm>
          <a:custGeom>
            <a:avLst/>
            <a:gdLst/>
            <a:ahLst/>
            <a:cxnLst/>
            <a:rect l="l" t="t" r="r" b="b"/>
            <a:pathLst>
              <a:path w="737869" h="798829">
                <a:moveTo>
                  <a:pt x="0" y="0"/>
                </a:moveTo>
                <a:lnTo>
                  <a:pt x="737616" y="0"/>
                </a:lnTo>
                <a:lnTo>
                  <a:pt x="737616" y="798576"/>
                </a:lnTo>
                <a:lnTo>
                  <a:pt x="0" y="7985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31" name="object 133">
            <a:extLst>
              <a:ext uri="{FF2B5EF4-FFF2-40B4-BE49-F238E27FC236}">
                <a16:creationId xmlns:a16="http://schemas.microsoft.com/office/drawing/2014/main" id="{11275AEA-E2B0-444A-83A7-B50479994A4F}"/>
              </a:ext>
            </a:extLst>
          </p:cNvPr>
          <p:cNvSpPr txBox="1"/>
          <p:nvPr/>
        </p:nvSpPr>
        <p:spPr>
          <a:xfrm>
            <a:off x="1550990" y="2907537"/>
            <a:ext cx="501826" cy="39062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algn="ctr">
              <a:spcBef>
                <a:spcPts val="68"/>
              </a:spcBef>
            </a:pPr>
            <a:r>
              <a:rPr sz="816" b="1" spc="48" dirty="0">
                <a:solidFill>
                  <a:srgbClr val="25408F"/>
                </a:solidFill>
              </a:rPr>
              <a:t>ЮФО</a:t>
            </a:r>
            <a:endParaRPr sz="816"/>
          </a:p>
          <a:p>
            <a:pPr>
              <a:lnSpc>
                <a:spcPct val="100000"/>
              </a:lnSpc>
            </a:pPr>
            <a:endParaRPr sz="850"/>
          </a:p>
          <a:p>
            <a:pPr algn="ctr">
              <a:lnSpc>
                <a:spcPct val="100000"/>
              </a:lnSpc>
            </a:pPr>
            <a:r>
              <a:rPr sz="816" b="1" spc="78" dirty="0">
                <a:solidFill>
                  <a:srgbClr val="231F20"/>
                </a:solidFill>
              </a:rPr>
              <a:t>43</a:t>
            </a:r>
            <a:endParaRPr sz="816"/>
          </a:p>
        </p:txBody>
      </p:sp>
      <p:sp>
        <p:nvSpPr>
          <p:cNvPr id="132" name="object 134">
            <a:extLst>
              <a:ext uri="{FF2B5EF4-FFF2-40B4-BE49-F238E27FC236}">
                <a16:creationId xmlns:a16="http://schemas.microsoft.com/office/drawing/2014/main" id="{8EF62845-6232-4C8C-B569-C00C56112EFC}"/>
              </a:ext>
            </a:extLst>
          </p:cNvPr>
          <p:cNvSpPr/>
          <p:nvPr/>
        </p:nvSpPr>
        <p:spPr>
          <a:xfrm>
            <a:off x="1969682" y="3833501"/>
            <a:ext cx="541126" cy="545444"/>
          </a:xfrm>
          <a:custGeom>
            <a:avLst/>
            <a:gdLst/>
            <a:ahLst/>
            <a:cxnLst/>
            <a:rect l="l" t="t" r="r" b="b"/>
            <a:pathLst>
              <a:path w="795655" h="802004">
                <a:moveTo>
                  <a:pt x="0" y="0"/>
                </a:moveTo>
                <a:lnTo>
                  <a:pt x="795528" y="0"/>
                </a:lnTo>
                <a:lnTo>
                  <a:pt x="795528" y="801623"/>
                </a:lnTo>
                <a:lnTo>
                  <a:pt x="0" y="8016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33" name="object 135">
            <a:extLst>
              <a:ext uri="{FF2B5EF4-FFF2-40B4-BE49-F238E27FC236}">
                <a16:creationId xmlns:a16="http://schemas.microsoft.com/office/drawing/2014/main" id="{C1DD5D40-CC79-4016-8A85-165F07653A29}"/>
              </a:ext>
            </a:extLst>
          </p:cNvPr>
          <p:cNvSpPr txBox="1"/>
          <p:nvPr/>
        </p:nvSpPr>
        <p:spPr>
          <a:xfrm>
            <a:off x="2062396" y="3905245"/>
            <a:ext cx="354128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8" dirty="0">
                <a:solidFill>
                  <a:srgbClr val="25408F"/>
                </a:solidFill>
              </a:rPr>
              <a:t>СКФО</a:t>
            </a:r>
            <a:endParaRPr sz="816"/>
          </a:p>
        </p:txBody>
      </p:sp>
      <p:sp>
        <p:nvSpPr>
          <p:cNvPr id="134" name="object 136">
            <a:extLst>
              <a:ext uri="{FF2B5EF4-FFF2-40B4-BE49-F238E27FC236}">
                <a16:creationId xmlns:a16="http://schemas.microsoft.com/office/drawing/2014/main" id="{D08C8D65-CE96-4CDB-9411-2539F25571BA}"/>
              </a:ext>
            </a:extLst>
          </p:cNvPr>
          <p:cNvSpPr txBox="1"/>
          <p:nvPr/>
        </p:nvSpPr>
        <p:spPr>
          <a:xfrm>
            <a:off x="2164282" y="4153999"/>
            <a:ext cx="150721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68" dirty="0">
                <a:solidFill>
                  <a:srgbClr val="231F20"/>
                </a:solidFill>
              </a:rPr>
              <a:t>26</a:t>
            </a:r>
            <a:endParaRPr sz="816"/>
          </a:p>
        </p:txBody>
      </p:sp>
      <p:sp>
        <p:nvSpPr>
          <p:cNvPr id="135" name="object 137">
            <a:extLst>
              <a:ext uri="{FF2B5EF4-FFF2-40B4-BE49-F238E27FC236}">
                <a16:creationId xmlns:a16="http://schemas.microsoft.com/office/drawing/2014/main" id="{1ACE4B76-A151-4243-AA0C-63E32F321A32}"/>
              </a:ext>
            </a:extLst>
          </p:cNvPr>
          <p:cNvSpPr txBox="1"/>
          <p:nvPr/>
        </p:nvSpPr>
        <p:spPr>
          <a:xfrm>
            <a:off x="1997408" y="3691006"/>
            <a:ext cx="82918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8" dirty="0">
                <a:solidFill>
                  <a:srgbClr val="231F20"/>
                </a:solidFill>
              </a:rPr>
              <a:t>5</a:t>
            </a:r>
            <a:endParaRPr sz="816"/>
          </a:p>
        </p:txBody>
      </p:sp>
      <p:sp>
        <p:nvSpPr>
          <p:cNvPr id="136" name="object 138">
            <a:extLst>
              <a:ext uri="{FF2B5EF4-FFF2-40B4-BE49-F238E27FC236}">
                <a16:creationId xmlns:a16="http://schemas.microsoft.com/office/drawing/2014/main" id="{A43D5F23-B8B6-42CB-B7E9-446259162521}"/>
              </a:ext>
            </a:extLst>
          </p:cNvPr>
          <p:cNvSpPr txBox="1"/>
          <p:nvPr/>
        </p:nvSpPr>
        <p:spPr>
          <a:xfrm>
            <a:off x="1868472" y="4142701"/>
            <a:ext cx="85940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85" dirty="0">
                <a:solidFill>
                  <a:srgbClr val="231F20"/>
                </a:solidFill>
              </a:rPr>
              <a:t>6</a:t>
            </a:r>
            <a:endParaRPr sz="816"/>
          </a:p>
        </p:txBody>
      </p:sp>
      <p:sp>
        <p:nvSpPr>
          <p:cNvPr id="137" name="object 139">
            <a:extLst>
              <a:ext uri="{FF2B5EF4-FFF2-40B4-BE49-F238E27FC236}">
                <a16:creationId xmlns:a16="http://schemas.microsoft.com/office/drawing/2014/main" id="{54CD0A8E-0618-4A0A-BC3F-D7062AD3F0CE}"/>
              </a:ext>
            </a:extLst>
          </p:cNvPr>
          <p:cNvSpPr txBox="1"/>
          <p:nvPr/>
        </p:nvSpPr>
        <p:spPr>
          <a:xfrm>
            <a:off x="2204911" y="4379017"/>
            <a:ext cx="88964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105" dirty="0">
                <a:solidFill>
                  <a:srgbClr val="231F20"/>
                </a:solidFill>
              </a:rPr>
              <a:t>4</a:t>
            </a:r>
            <a:endParaRPr sz="816"/>
          </a:p>
        </p:txBody>
      </p:sp>
      <p:sp>
        <p:nvSpPr>
          <p:cNvPr id="138" name="object 140">
            <a:extLst>
              <a:ext uri="{FF2B5EF4-FFF2-40B4-BE49-F238E27FC236}">
                <a16:creationId xmlns:a16="http://schemas.microsoft.com/office/drawing/2014/main" id="{EE3010C1-E14C-4C7A-94F7-519D52F2D26A}"/>
              </a:ext>
            </a:extLst>
          </p:cNvPr>
          <p:cNvSpPr txBox="1"/>
          <p:nvPr/>
        </p:nvSpPr>
        <p:spPr>
          <a:xfrm>
            <a:off x="2501135" y="4206444"/>
            <a:ext cx="88964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105" dirty="0">
                <a:solidFill>
                  <a:srgbClr val="231F20"/>
                </a:solidFill>
              </a:rPr>
              <a:t>4</a:t>
            </a:r>
            <a:endParaRPr sz="816"/>
          </a:p>
        </p:txBody>
      </p:sp>
      <p:sp>
        <p:nvSpPr>
          <p:cNvPr id="139" name="object 141">
            <a:extLst>
              <a:ext uri="{FF2B5EF4-FFF2-40B4-BE49-F238E27FC236}">
                <a16:creationId xmlns:a16="http://schemas.microsoft.com/office/drawing/2014/main" id="{57FF03FC-989A-4222-AE5D-8DBA93EC1B1E}"/>
              </a:ext>
            </a:extLst>
          </p:cNvPr>
          <p:cNvSpPr txBox="1"/>
          <p:nvPr/>
        </p:nvSpPr>
        <p:spPr>
          <a:xfrm>
            <a:off x="2493984" y="3791440"/>
            <a:ext cx="85940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85" dirty="0">
                <a:solidFill>
                  <a:srgbClr val="231F20"/>
                </a:solidFill>
              </a:rPr>
              <a:t>6</a:t>
            </a:r>
            <a:endParaRPr sz="816"/>
          </a:p>
        </p:txBody>
      </p:sp>
      <p:sp>
        <p:nvSpPr>
          <p:cNvPr id="140" name="object 142">
            <a:extLst>
              <a:ext uri="{FF2B5EF4-FFF2-40B4-BE49-F238E27FC236}">
                <a16:creationId xmlns:a16="http://schemas.microsoft.com/office/drawing/2014/main" id="{EC7DF3DD-B175-4351-830E-9C059B57CC5C}"/>
              </a:ext>
            </a:extLst>
          </p:cNvPr>
          <p:cNvSpPr txBox="1"/>
          <p:nvPr/>
        </p:nvSpPr>
        <p:spPr>
          <a:xfrm>
            <a:off x="2249376" y="3622495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41" name="object 143">
            <a:extLst>
              <a:ext uri="{FF2B5EF4-FFF2-40B4-BE49-F238E27FC236}">
                <a16:creationId xmlns:a16="http://schemas.microsoft.com/office/drawing/2014/main" id="{B4F11A78-0436-43A3-BA69-EEAAE66ACA17}"/>
              </a:ext>
            </a:extLst>
          </p:cNvPr>
          <p:cNvSpPr txBox="1"/>
          <p:nvPr/>
        </p:nvSpPr>
        <p:spPr>
          <a:xfrm>
            <a:off x="1650397" y="2652978"/>
            <a:ext cx="88964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105" dirty="0">
                <a:solidFill>
                  <a:srgbClr val="231F20"/>
                </a:solidFill>
              </a:rPr>
              <a:t>4</a:t>
            </a:r>
            <a:endParaRPr sz="816"/>
          </a:p>
        </p:txBody>
      </p:sp>
      <p:sp>
        <p:nvSpPr>
          <p:cNvPr id="142" name="object 144">
            <a:extLst>
              <a:ext uri="{FF2B5EF4-FFF2-40B4-BE49-F238E27FC236}">
                <a16:creationId xmlns:a16="http://schemas.microsoft.com/office/drawing/2014/main" id="{36A9D7E1-4295-41F8-B67F-A43320573B56}"/>
              </a:ext>
            </a:extLst>
          </p:cNvPr>
          <p:cNvSpPr txBox="1"/>
          <p:nvPr/>
        </p:nvSpPr>
        <p:spPr>
          <a:xfrm>
            <a:off x="1377909" y="2959048"/>
            <a:ext cx="104943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11</a:t>
            </a:r>
            <a:endParaRPr sz="816"/>
          </a:p>
        </p:txBody>
      </p:sp>
      <p:sp>
        <p:nvSpPr>
          <p:cNvPr id="143" name="object 145">
            <a:extLst>
              <a:ext uri="{FF2B5EF4-FFF2-40B4-BE49-F238E27FC236}">
                <a16:creationId xmlns:a16="http://schemas.microsoft.com/office/drawing/2014/main" id="{9C12C393-900B-4C3E-BD45-59414A9663C1}"/>
              </a:ext>
            </a:extLst>
          </p:cNvPr>
          <p:cNvSpPr txBox="1"/>
          <p:nvPr/>
        </p:nvSpPr>
        <p:spPr>
          <a:xfrm>
            <a:off x="1741711" y="3385039"/>
            <a:ext cx="126536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27" dirty="0">
                <a:solidFill>
                  <a:srgbClr val="231F20"/>
                </a:solidFill>
              </a:rPr>
              <a:t>15</a:t>
            </a:r>
            <a:endParaRPr sz="816"/>
          </a:p>
        </p:txBody>
      </p:sp>
      <p:sp>
        <p:nvSpPr>
          <p:cNvPr id="144" name="object 146">
            <a:extLst>
              <a:ext uri="{FF2B5EF4-FFF2-40B4-BE49-F238E27FC236}">
                <a16:creationId xmlns:a16="http://schemas.microsoft.com/office/drawing/2014/main" id="{877EE508-E42E-4221-964B-306B79F32C5F}"/>
              </a:ext>
            </a:extLst>
          </p:cNvPr>
          <p:cNvSpPr txBox="1"/>
          <p:nvPr/>
        </p:nvSpPr>
        <p:spPr>
          <a:xfrm>
            <a:off x="1963620" y="2692156"/>
            <a:ext cx="82054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1" dirty="0">
                <a:solidFill>
                  <a:srgbClr val="231F20"/>
                </a:solidFill>
              </a:rPr>
              <a:t>3</a:t>
            </a:r>
            <a:endParaRPr sz="816"/>
          </a:p>
        </p:txBody>
      </p:sp>
      <p:sp>
        <p:nvSpPr>
          <p:cNvPr id="145" name="object 147">
            <a:extLst>
              <a:ext uri="{FF2B5EF4-FFF2-40B4-BE49-F238E27FC236}">
                <a16:creationId xmlns:a16="http://schemas.microsoft.com/office/drawing/2014/main" id="{D783A48A-0F34-4C8C-B391-4C54F02F68BE}"/>
              </a:ext>
            </a:extLst>
          </p:cNvPr>
          <p:cNvSpPr txBox="1"/>
          <p:nvPr/>
        </p:nvSpPr>
        <p:spPr>
          <a:xfrm>
            <a:off x="1810532" y="2426508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46" name="object 148">
            <a:extLst>
              <a:ext uri="{FF2B5EF4-FFF2-40B4-BE49-F238E27FC236}">
                <a16:creationId xmlns:a16="http://schemas.microsoft.com/office/drawing/2014/main" id="{4A89D0FC-2584-4D90-8F98-E068A877EB35}"/>
              </a:ext>
            </a:extLst>
          </p:cNvPr>
          <p:cNvSpPr txBox="1"/>
          <p:nvPr/>
        </p:nvSpPr>
        <p:spPr>
          <a:xfrm>
            <a:off x="2002073" y="2455840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47" name="object 149">
            <a:extLst>
              <a:ext uri="{FF2B5EF4-FFF2-40B4-BE49-F238E27FC236}">
                <a16:creationId xmlns:a16="http://schemas.microsoft.com/office/drawing/2014/main" id="{BD7636CC-FD41-4F5E-BE0D-299277D3CFF5}"/>
              </a:ext>
            </a:extLst>
          </p:cNvPr>
          <p:cNvSpPr txBox="1"/>
          <p:nvPr/>
        </p:nvSpPr>
        <p:spPr>
          <a:xfrm>
            <a:off x="2125931" y="2950446"/>
            <a:ext cx="82918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8" dirty="0">
                <a:solidFill>
                  <a:srgbClr val="231F20"/>
                </a:solidFill>
              </a:rPr>
              <a:t>8</a:t>
            </a:r>
            <a:endParaRPr sz="816"/>
          </a:p>
        </p:txBody>
      </p:sp>
      <p:sp>
        <p:nvSpPr>
          <p:cNvPr id="148" name="object 150">
            <a:extLst>
              <a:ext uri="{FF2B5EF4-FFF2-40B4-BE49-F238E27FC236}">
                <a16:creationId xmlns:a16="http://schemas.microsoft.com/office/drawing/2014/main" id="{A85A1BDB-DBCE-4616-ADCA-9221DE6C2A6B}"/>
              </a:ext>
            </a:extLst>
          </p:cNvPr>
          <p:cNvSpPr txBox="1"/>
          <p:nvPr/>
        </p:nvSpPr>
        <p:spPr>
          <a:xfrm>
            <a:off x="2945990" y="2864729"/>
            <a:ext cx="136901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14" dirty="0">
                <a:solidFill>
                  <a:srgbClr val="231F20"/>
                </a:solidFill>
              </a:rPr>
              <a:t>10</a:t>
            </a:r>
            <a:endParaRPr sz="816"/>
          </a:p>
        </p:txBody>
      </p:sp>
      <p:sp>
        <p:nvSpPr>
          <p:cNvPr id="149" name="object 151">
            <a:extLst>
              <a:ext uri="{FF2B5EF4-FFF2-40B4-BE49-F238E27FC236}">
                <a16:creationId xmlns:a16="http://schemas.microsoft.com/office/drawing/2014/main" id="{14FAF7A7-9E8D-4F77-96E5-D966BDA4172C}"/>
              </a:ext>
            </a:extLst>
          </p:cNvPr>
          <p:cNvSpPr txBox="1"/>
          <p:nvPr/>
        </p:nvSpPr>
        <p:spPr>
          <a:xfrm>
            <a:off x="2731958" y="3005483"/>
            <a:ext cx="146402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1" dirty="0">
                <a:solidFill>
                  <a:srgbClr val="231F20"/>
                </a:solidFill>
              </a:rPr>
              <a:t>27</a:t>
            </a:r>
            <a:endParaRPr sz="816"/>
          </a:p>
        </p:txBody>
      </p:sp>
      <p:sp>
        <p:nvSpPr>
          <p:cNvPr id="150" name="object 152">
            <a:extLst>
              <a:ext uri="{FF2B5EF4-FFF2-40B4-BE49-F238E27FC236}">
                <a16:creationId xmlns:a16="http://schemas.microsoft.com/office/drawing/2014/main" id="{1BCFC826-3774-4C0A-AABE-79AFB50DC52C}"/>
              </a:ext>
            </a:extLst>
          </p:cNvPr>
          <p:cNvSpPr txBox="1"/>
          <p:nvPr/>
        </p:nvSpPr>
        <p:spPr>
          <a:xfrm>
            <a:off x="2790311" y="3522061"/>
            <a:ext cx="146834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4" dirty="0">
                <a:solidFill>
                  <a:srgbClr val="231F20"/>
                </a:solidFill>
              </a:rPr>
              <a:t>75</a:t>
            </a:r>
            <a:endParaRPr sz="816"/>
          </a:p>
        </p:txBody>
      </p:sp>
      <p:sp>
        <p:nvSpPr>
          <p:cNvPr id="151" name="object 153">
            <a:extLst>
              <a:ext uri="{FF2B5EF4-FFF2-40B4-BE49-F238E27FC236}">
                <a16:creationId xmlns:a16="http://schemas.microsoft.com/office/drawing/2014/main" id="{E4BF66DE-7F41-457A-AE5B-1DCA8F4271FC}"/>
              </a:ext>
            </a:extLst>
          </p:cNvPr>
          <p:cNvSpPr txBox="1"/>
          <p:nvPr/>
        </p:nvSpPr>
        <p:spPr>
          <a:xfrm>
            <a:off x="3203035" y="2892818"/>
            <a:ext cx="104943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11</a:t>
            </a:r>
            <a:endParaRPr sz="816"/>
          </a:p>
        </p:txBody>
      </p:sp>
      <p:sp>
        <p:nvSpPr>
          <p:cNvPr id="152" name="object 154">
            <a:extLst>
              <a:ext uri="{FF2B5EF4-FFF2-40B4-BE49-F238E27FC236}">
                <a16:creationId xmlns:a16="http://schemas.microsoft.com/office/drawing/2014/main" id="{BDEC8CB4-B8FD-4C66-B7C3-D6A5254858DA}"/>
              </a:ext>
            </a:extLst>
          </p:cNvPr>
          <p:cNvSpPr txBox="1"/>
          <p:nvPr/>
        </p:nvSpPr>
        <p:spPr>
          <a:xfrm>
            <a:off x="3108197" y="2834050"/>
            <a:ext cx="81622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1" dirty="0">
                <a:solidFill>
                  <a:srgbClr val="231F20"/>
                </a:solidFill>
              </a:rPr>
              <a:t>7</a:t>
            </a:r>
            <a:endParaRPr sz="816"/>
          </a:p>
        </p:txBody>
      </p:sp>
      <p:sp>
        <p:nvSpPr>
          <p:cNvPr id="153" name="object 155">
            <a:extLst>
              <a:ext uri="{FF2B5EF4-FFF2-40B4-BE49-F238E27FC236}">
                <a16:creationId xmlns:a16="http://schemas.microsoft.com/office/drawing/2014/main" id="{947D8961-5AD5-4528-AECC-E9594831B13C}"/>
              </a:ext>
            </a:extLst>
          </p:cNvPr>
          <p:cNvSpPr txBox="1"/>
          <p:nvPr/>
        </p:nvSpPr>
        <p:spPr>
          <a:xfrm>
            <a:off x="3376956" y="3168209"/>
            <a:ext cx="146402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1" dirty="0">
                <a:solidFill>
                  <a:srgbClr val="231F20"/>
                </a:solidFill>
              </a:rPr>
              <a:t>32</a:t>
            </a:r>
            <a:endParaRPr sz="816"/>
          </a:p>
        </p:txBody>
      </p:sp>
      <p:sp>
        <p:nvSpPr>
          <p:cNvPr id="154" name="object 156">
            <a:extLst>
              <a:ext uri="{FF2B5EF4-FFF2-40B4-BE49-F238E27FC236}">
                <a16:creationId xmlns:a16="http://schemas.microsoft.com/office/drawing/2014/main" id="{AA5A2F9E-758F-45C4-8AD7-D5905CD57D50}"/>
              </a:ext>
            </a:extLst>
          </p:cNvPr>
          <p:cNvSpPr txBox="1"/>
          <p:nvPr/>
        </p:nvSpPr>
        <p:spPr>
          <a:xfrm>
            <a:off x="3318706" y="3450959"/>
            <a:ext cx="125672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31" dirty="0">
                <a:solidFill>
                  <a:srgbClr val="231F20"/>
                </a:solidFill>
              </a:rPr>
              <a:t>12</a:t>
            </a:r>
            <a:endParaRPr sz="816"/>
          </a:p>
        </p:txBody>
      </p:sp>
      <p:sp>
        <p:nvSpPr>
          <p:cNvPr id="155" name="object 157">
            <a:extLst>
              <a:ext uri="{FF2B5EF4-FFF2-40B4-BE49-F238E27FC236}">
                <a16:creationId xmlns:a16="http://schemas.microsoft.com/office/drawing/2014/main" id="{3676A4D8-310B-4885-9811-FD2A0D7561E0}"/>
              </a:ext>
            </a:extLst>
          </p:cNvPr>
          <p:cNvSpPr txBox="1"/>
          <p:nvPr/>
        </p:nvSpPr>
        <p:spPr>
          <a:xfrm>
            <a:off x="3461116" y="2754449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56" name="object 158">
            <a:extLst>
              <a:ext uri="{FF2B5EF4-FFF2-40B4-BE49-F238E27FC236}">
                <a16:creationId xmlns:a16="http://schemas.microsoft.com/office/drawing/2014/main" id="{2FBA07E0-9453-4CD0-87E9-AC9A08E1CC5B}"/>
              </a:ext>
            </a:extLst>
          </p:cNvPr>
          <p:cNvSpPr txBox="1"/>
          <p:nvPr/>
        </p:nvSpPr>
        <p:spPr>
          <a:xfrm>
            <a:off x="3588395" y="2867113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57" name="object 159">
            <a:extLst>
              <a:ext uri="{FF2B5EF4-FFF2-40B4-BE49-F238E27FC236}">
                <a16:creationId xmlns:a16="http://schemas.microsoft.com/office/drawing/2014/main" id="{168DBF4D-0E25-442E-A69C-2C449274285F}"/>
              </a:ext>
            </a:extLst>
          </p:cNvPr>
          <p:cNvSpPr txBox="1"/>
          <p:nvPr/>
        </p:nvSpPr>
        <p:spPr>
          <a:xfrm>
            <a:off x="3829376" y="1607383"/>
            <a:ext cx="85940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85" dirty="0">
                <a:solidFill>
                  <a:srgbClr val="231F20"/>
                </a:solidFill>
              </a:rPr>
              <a:t>6</a:t>
            </a:r>
            <a:endParaRPr sz="816"/>
          </a:p>
        </p:txBody>
      </p:sp>
      <p:sp>
        <p:nvSpPr>
          <p:cNvPr id="158" name="object 160">
            <a:extLst>
              <a:ext uri="{FF2B5EF4-FFF2-40B4-BE49-F238E27FC236}">
                <a16:creationId xmlns:a16="http://schemas.microsoft.com/office/drawing/2014/main" id="{9991DFA8-99DF-4BA6-9132-BDE7066E7215}"/>
              </a:ext>
            </a:extLst>
          </p:cNvPr>
          <p:cNvSpPr txBox="1"/>
          <p:nvPr/>
        </p:nvSpPr>
        <p:spPr>
          <a:xfrm>
            <a:off x="3605498" y="2067681"/>
            <a:ext cx="129991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4" dirty="0">
                <a:solidFill>
                  <a:srgbClr val="231F20"/>
                </a:solidFill>
              </a:rPr>
              <a:t>16</a:t>
            </a:r>
            <a:endParaRPr sz="816"/>
          </a:p>
        </p:txBody>
      </p:sp>
      <p:sp>
        <p:nvSpPr>
          <p:cNvPr id="159" name="object 161">
            <a:extLst>
              <a:ext uri="{FF2B5EF4-FFF2-40B4-BE49-F238E27FC236}">
                <a16:creationId xmlns:a16="http://schemas.microsoft.com/office/drawing/2014/main" id="{627F38CA-6D07-44AC-8CBB-A4A45B58CCB5}"/>
              </a:ext>
            </a:extLst>
          </p:cNvPr>
          <p:cNvSpPr txBox="1"/>
          <p:nvPr/>
        </p:nvSpPr>
        <p:spPr>
          <a:xfrm>
            <a:off x="4062997" y="2307624"/>
            <a:ext cx="81622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1" dirty="0">
                <a:solidFill>
                  <a:srgbClr val="231F20"/>
                </a:solidFill>
              </a:rPr>
              <a:t>7</a:t>
            </a:r>
            <a:endParaRPr sz="816"/>
          </a:p>
        </p:txBody>
      </p:sp>
      <p:sp>
        <p:nvSpPr>
          <p:cNvPr id="160" name="object 162">
            <a:extLst>
              <a:ext uri="{FF2B5EF4-FFF2-40B4-BE49-F238E27FC236}">
                <a16:creationId xmlns:a16="http://schemas.microsoft.com/office/drawing/2014/main" id="{ED2A3351-18D4-48BF-BB5F-0C9971D4C297}"/>
              </a:ext>
            </a:extLst>
          </p:cNvPr>
          <p:cNvSpPr txBox="1"/>
          <p:nvPr/>
        </p:nvSpPr>
        <p:spPr>
          <a:xfrm>
            <a:off x="4325950" y="1401747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61" name="object 163">
            <a:extLst>
              <a:ext uri="{FF2B5EF4-FFF2-40B4-BE49-F238E27FC236}">
                <a16:creationId xmlns:a16="http://schemas.microsoft.com/office/drawing/2014/main" id="{92CF58B2-DAEB-48BD-BC27-1DAF4066D10E}"/>
              </a:ext>
            </a:extLst>
          </p:cNvPr>
          <p:cNvSpPr txBox="1"/>
          <p:nvPr/>
        </p:nvSpPr>
        <p:spPr>
          <a:xfrm>
            <a:off x="3992309" y="1389516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62" name="object 164">
            <a:extLst>
              <a:ext uri="{FF2B5EF4-FFF2-40B4-BE49-F238E27FC236}">
                <a16:creationId xmlns:a16="http://schemas.microsoft.com/office/drawing/2014/main" id="{6C6FB360-6BBF-4CE8-856F-D40A578CDCC1}"/>
              </a:ext>
            </a:extLst>
          </p:cNvPr>
          <p:cNvSpPr txBox="1"/>
          <p:nvPr/>
        </p:nvSpPr>
        <p:spPr>
          <a:xfrm>
            <a:off x="4161254" y="1396875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63" name="object 165">
            <a:extLst>
              <a:ext uri="{FF2B5EF4-FFF2-40B4-BE49-F238E27FC236}">
                <a16:creationId xmlns:a16="http://schemas.microsoft.com/office/drawing/2014/main" id="{3D74C317-1EA6-4DE3-BC84-131B12F09F64}"/>
              </a:ext>
            </a:extLst>
          </p:cNvPr>
          <p:cNvSpPr txBox="1"/>
          <p:nvPr/>
        </p:nvSpPr>
        <p:spPr>
          <a:xfrm>
            <a:off x="4272779" y="1780059"/>
            <a:ext cx="136901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14" dirty="0">
                <a:solidFill>
                  <a:srgbClr val="231F20"/>
                </a:solidFill>
              </a:rPr>
              <a:t>10</a:t>
            </a:r>
            <a:endParaRPr sz="816"/>
          </a:p>
        </p:txBody>
      </p:sp>
      <p:sp>
        <p:nvSpPr>
          <p:cNvPr id="164" name="object 166">
            <a:extLst>
              <a:ext uri="{FF2B5EF4-FFF2-40B4-BE49-F238E27FC236}">
                <a16:creationId xmlns:a16="http://schemas.microsoft.com/office/drawing/2014/main" id="{A24CCC64-33B2-4224-95B0-6312AB49E720}"/>
              </a:ext>
            </a:extLst>
          </p:cNvPr>
          <p:cNvSpPr txBox="1"/>
          <p:nvPr/>
        </p:nvSpPr>
        <p:spPr>
          <a:xfrm>
            <a:off x="4299416" y="2141167"/>
            <a:ext cx="85940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85" dirty="0">
                <a:solidFill>
                  <a:srgbClr val="231F20"/>
                </a:solidFill>
              </a:rPr>
              <a:t>6</a:t>
            </a:r>
            <a:endParaRPr sz="816"/>
          </a:p>
        </p:txBody>
      </p:sp>
      <p:sp>
        <p:nvSpPr>
          <p:cNvPr id="165" name="object 167">
            <a:extLst>
              <a:ext uri="{FF2B5EF4-FFF2-40B4-BE49-F238E27FC236}">
                <a16:creationId xmlns:a16="http://schemas.microsoft.com/office/drawing/2014/main" id="{CA711018-ED06-444A-B9AF-7F6D11CA682F}"/>
              </a:ext>
            </a:extLst>
          </p:cNvPr>
          <p:cNvSpPr txBox="1"/>
          <p:nvPr/>
        </p:nvSpPr>
        <p:spPr>
          <a:xfrm>
            <a:off x="5133467" y="1704086"/>
            <a:ext cx="82918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8" dirty="0">
                <a:solidFill>
                  <a:srgbClr val="231F20"/>
                </a:solidFill>
              </a:rPr>
              <a:t>8</a:t>
            </a:r>
            <a:endParaRPr sz="816"/>
          </a:p>
        </p:txBody>
      </p:sp>
      <p:sp>
        <p:nvSpPr>
          <p:cNvPr id="166" name="object 168">
            <a:extLst>
              <a:ext uri="{FF2B5EF4-FFF2-40B4-BE49-F238E27FC236}">
                <a16:creationId xmlns:a16="http://schemas.microsoft.com/office/drawing/2014/main" id="{964C2AF1-EEE5-4D30-93E0-81E2A3CA232A}"/>
              </a:ext>
            </a:extLst>
          </p:cNvPr>
          <p:cNvSpPr txBox="1"/>
          <p:nvPr/>
        </p:nvSpPr>
        <p:spPr>
          <a:xfrm>
            <a:off x="5138546" y="2295394"/>
            <a:ext cx="126536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27" dirty="0">
                <a:solidFill>
                  <a:srgbClr val="231F20"/>
                </a:solidFill>
              </a:rPr>
              <a:t>15</a:t>
            </a:r>
            <a:endParaRPr sz="816"/>
          </a:p>
        </p:txBody>
      </p:sp>
      <p:sp>
        <p:nvSpPr>
          <p:cNvPr id="167" name="object 169">
            <a:extLst>
              <a:ext uri="{FF2B5EF4-FFF2-40B4-BE49-F238E27FC236}">
                <a16:creationId xmlns:a16="http://schemas.microsoft.com/office/drawing/2014/main" id="{A36B983C-768F-4EA0-82E9-42FECD0F449F}"/>
              </a:ext>
            </a:extLst>
          </p:cNvPr>
          <p:cNvSpPr txBox="1"/>
          <p:nvPr/>
        </p:nvSpPr>
        <p:spPr>
          <a:xfrm>
            <a:off x="5627139" y="2239114"/>
            <a:ext cx="82054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4" dirty="0">
                <a:solidFill>
                  <a:srgbClr val="231F20"/>
                </a:solidFill>
              </a:rPr>
              <a:t>2</a:t>
            </a:r>
            <a:endParaRPr sz="816"/>
          </a:p>
        </p:txBody>
      </p:sp>
      <p:sp>
        <p:nvSpPr>
          <p:cNvPr id="168" name="object 170">
            <a:extLst>
              <a:ext uri="{FF2B5EF4-FFF2-40B4-BE49-F238E27FC236}">
                <a16:creationId xmlns:a16="http://schemas.microsoft.com/office/drawing/2014/main" id="{65EE8CFC-6735-48FE-B62F-424836877733}"/>
              </a:ext>
            </a:extLst>
          </p:cNvPr>
          <p:cNvSpPr txBox="1"/>
          <p:nvPr/>
        </p:nvSpPr>
        <p:spPr>
          <a:xfrm>
            <a:off x="5684352" y="1866916"/>
            <a:ext cx="82918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8" dirty="0">
                <a:solidFill>
                  <a:srgbClr val="231F20"/>
                </a:solidFill>
              </a:rPr>
              <a:t>8</a:t>
            </a:r>
            <a:endParaRPr sz="816"/>
          </a:p>
        </p:txBody>
      </p:sp>
      <p:sp>
        <p:nvSpPr>
          <p:cNvPr id="169" name="object 171">
            <a:extLst>
              <a:ext uri="{FF2B5EF4-FFF2-40B4-BE49-F238E27FC236}">
                <a16:creationId xmlns:a16="http://schemas.microsoft.com/office/drawing/2014/main" id="{1E46785B-88F7-4AFF-B796-008F49FE2831}"/>
              </a:ext>
            </a:extLst>
          </p:cNvPr>
          <p:cNvSpPr txBox="1"/>
          <p:nvPr/>
        </p:nvSpPr>
        <p:spPr>
          <a:xfrm>
            <a:off x="5962024" y="2153397"/>
            <a:ext cx="99329" cy="2569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46209">
              <a:lnSpc>
                <a:spcPts val="952"/>
              </a:lnSpc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  <a:p>
            <a:pPr marL="8637">
              <a:lnSpc>
                <a:spcPts val="952"/>
              </a:lnSpc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70" name="object 172">
            <a:extLst>
              <a:ext uri="{FF2B5EF4-FFF2-40B4-BE49-F238E27FC236}">
                <a16:creationId xmlns:a16="http://schemas.microsoft.com/office/drawing/2014/main" id="{A5990C5C-B1EE-4621-80A8-FD877295E40B}"/>
              </a:ext>
            </a:extLst>
          </p:cNvPr>
          <p:cNvSpPr txBox="1"/>
          <p:nvPr/>
        </p:nvSpPr>
        <p:spPr>
          <a:xfrm>
            <a:off x="4698459" y="2815704"/>
            <a:ext cx="85940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85" dirty="0">
                <a:solidFill>
                  <a:srgbClr val="231F20"/>
                </a:solidFill>
              </a:rPr>
              <a:t>6</a:t>
            </a:r>
            <a:endParaRPr sz="816"/>
          </a:p>
        </p:txBody>
      </p:sp>
      <p:sp>
        <p:nvSpPr>
          <p:cNvPr id="171" name="object 173">
            <a:extLst>
              <a:ext uri="{FF2B5EF4-FFF2-40B4-BE49-F238E27FC236}">
                <a16:creationId xmlns:a16="http://schemas.microsoft.com/office/drawing/2014/main" id="{495F0D61-4362-4238-AA67-2CEF237B5805}"/>
              </a:ext>
            </a:extLst>
          </p:cNvPr>
          <p:cNvSpPr txBox="1"/>
          <p:nvPr/>
        </p:nvSpPr>
        <p:spPr>
          <a:xfrm>
            <a:off x="4428976" y="3042173"/>
            <a:ext cx="125672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31" dirty="0">
                <a:solidFill>
                  <a:srgbClr val="231F20"/>
                </a:solidFill>
              </a:rPr>
              <a:t>13</a:t>
            </a:r>
            <a:endParaRPr sz="816"/>
          </a:p>
        </p:txBody>
      </p:sp>
      <p:sp>
        <p:nvSpPr>
          <p:cNvPr id="172" name="object 174">
            <a:extLst>
              <a:ext uri="{FF2B5EF4-FFF2-40B4-BE49-F238E27FC236}">
                <a16:creationId xmlns:a16="http://schemas.microsoft.com/office/drawing/2014/main" id="{8AF78FA7-E1CA-4C6E-A96C-5FB2997C7678}"/>
              </a:ext>
            </a:extLst>
          </p:cNvPr>
          <p:cNvSpPr txBox="1"/>
          <p:nvPr/>
        </p:nvSpPr>
        <p:spPr>
          <a:xfrm>
            <a:off x="4653580" y="3518330"/>
            <a:ext cx="146402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1" dirty="0">
                <a:solidFill>
                  <a:srgbClr val="231F20"/>
                </a:solidFill>
              </a:rPr>
              <a:t>23</a:t>
            </a:r>
            <a:endParaRPr sz="816"/>
          </a:p>
        </p:txBody>
      </p:sp>
      <p:sp>
        <p:nvSpPr>
          <p:cNvPr id="173" name="object 175">
            <a:extLst>
              <a:ext uri="{FF2B5EF4-FFF2-40B4-BE49-F238E27FC236}">
                <a16:creationId xmlns:a16="http://schemas.microsoft.com/office/drawing/2014/main" id="{098C9005-D219-49F2-A107-EF87EF3CD2A4}"/>
              </a:ext>
            </a:extLst>
          </p:cNvPr>
          <p:cNvSpPr txBox="1"/>
          <p:nvPr/>
        </p:nvSpPr>
        <p:spPr>
          <a:xfrm>
            <a:off x="4979240" y="2857267"/>
            <a:ext cx="82918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8" dirty="0">
                <a:solidFill>
                  <a:srgbClr val="231F20"/>
                </a:solidFill>
              </a:rPr>
              <a:t>5</a:t>
            </a:r>
            <a:endParaRPr sz="816"/>
          </a:p>
        </p:txBody>
      </p:sp>
      <p:sp>
        <p:nvSpPr>
          <p:cNvPr id="174" name="object 176">
            <a:extLst>
              <a:ext uri="{FF2B5EF4-FFF2-40B4-BE49-F238E27FC236}">
                <a16:creationId xmlns:a16="http://schemas.microsoft.com/office/drawing/2014/main" id="{4DF45351-C905-4DFD-90F8-485109BD7356}"/>
              </a:ext>
            </a:extLst>
          </p:cNvPr>
          <p:cNvSpPr txBox="1"/>
          <p:nvPr/>
        </p:nvSpPr>
        <p:spPr>
          <a:xfrm>
            <a:off x="4837035" y="2788756"/>
            <a:ext cx="82054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4" dirty="0">
                <a:solidFill>
                  <a:srgbClr val="231F20"/>
                </a:solidFill>
              </a:rPr>
              <a:t>2</a:t>
            </a:r>
            <a:endParaRPr sz="816"/>
          </a:p>
        </p:txBody>
      </p:sp>
      <p:sp>
        <p:nvSpPr>
          <p:cNvPr id="175" name="object 177">
            <a:extLst>
              <a:ext uri="{FF2B5EF4-FFF2-40B4-BE49-F238E27FC236}">
                <a16:creationId xmlns:a16="http://schemas.microsoft.com/office/drawing/2014/main" id="{B5173F46-8B42-4A5A-8A49-A470938A2643}"/>
              </a:ext>
            </a:extLst>
          </p:cNvPr>
          <p:cNvSpPr txBox="1"/>
          <p:nvPr/>
        </p:nvSpPr>
        <p:spPr>
          <a:xfrm>
            <a:off x="5041532" y="2585503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76" name="object 178">
            <a:extLst>
              <a:ext uri="{FF2B5EF4-FFF2-40B4-BE49-F238E27FC236}">
                <a16:creationId xmlns:a16="http://schemas.microsoft.com/office/drawing/2014/main" id="{1D6D7780-5F3B-45B9-A53F-063577F817CD}"/>
              </a:ext>
            </a:extLst>
          </p:cNvPr>
          <p:cNvSpPr txBox="1"/>
          <p:nvPr/>
        </p:nvSpPr>
        <p:spPr>
          <a:xfrm>
            <a:off x="5158860" y="3082493"/>
            <a:ext cx="85940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85" dirty="0">
                <a:solidFill>
                  <a:srgbClr val="231F20"/>
                </a:solidFill>
              </a:rPr>
              <a:t>9</a:t>
            </a:r>
            <a:endParaRPr sz="816"/>
          </a:p>
        </p:txBody>
      </p:sp>
      <p:sp>
        <p:nvSpPr>
          <p:cNvPr id="177" name="object 179">
            <a:extLst>
              <a:ext uri="{FF2B5EF4-FFF2-40B4-BE49-F238E27FC236}">
                <a16:creationId xmlns:a16="http://schemas.microsoft.com/office/drawing/2014/main" id="{3B5956F3-F820-4D5F-8887-71DBF150E8F5}"/>
              </a:ext>
            </a:extLst>
          </p:cNvPr>
          <p:cNvSpPr txBox="1"/>
          <p:nvPr/>
        </p:nvSpPr>
        <p:spPr>
          <a:xfrm>
            <a:off x="5285102" y="3591712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78" name="object 180">
            <a:extLst>
              <a:ext uri="{FF2B5EF4-FFF2-40B4-BE49-F238E27FC236}">
                <a16:creationId xmlns:a16="http://schemas.microsoft.com/office/drawing/2014/main" id="{3CAB6034-D850-4AE0-8AE8-9C8E153B03A1}"/>
              </a:ext>
            </a:extLst>
          </p:cNvPr>
          <p:cNvSpPr txBox="1"/>
          <p:nvPr/>
        </p:nvSpPr>
        <p:spPr>
          <a:xfrm>
            <a:off x="5122066" y="3340782"/>
            <a:ext cx="85940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85" dirty="0">
                <a:solidFill>
                  <a:srgbClr val="231F20"/>
                </a:solidFill>
              </a:rPr>
              <a:t>6</a:t>
            </a:r>
            <a:endParaRPr sz="816"/>
          </a:p>
        </p:txBody>
      </p:sp>
      <p:sp>
        <p:nvSpPr>
          <p:cNvPr id="179" name="object 181">
            <a:extLst>
              <a:ext uri="{FF2B5EF4-FFF2-40B4-BE49-F238E27FC236}">
                <a16:creationId xmlns:a16="http://schemas.microsoft.com/office/drawing/2014/main" id="{21AB98DF-E2E8-4CFD-8AF7-256FEEECCCEC}"/>
              </a:ext>
            </a:extLst>
          </p:cNvPr>
          <p:cNvSpPr txBox="1"/>
          <p:nvPr/>
        </p:nvSpPr>
        <p:spPr>
          <a:xfrm>
            <a:off x="5319306" y="2770307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80" name="object 182">
            <a:extLst>
              <a:ext uri="{FF2B5EF4-FFF2-40B4-BE49-F238E27FC236}">
                <a16:creationId xmlns:a16="http://schemas.microsoft.com/office/drawing/2014/main" id="{15CE9585-8CAC-46E2-8142-BB8402A888FC}"/>
              </a:ext>
            </a:extLst>
          </p:cNvPr>
          <p:cNvSpPr txBox="1"/>
          <p:nvPr/>
        </p:nvSpPr>
        <p:spPr>
          <a:xfrm>
            <a:off x="2787927" y="1215596"/>
            <a:ext cx="82918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8" dirty="0">
                <a:solidFill>
                  <a:srgbClr val="231F20"/>
                </a:solidFill>
              </a:rPr>
              <a:t>8</a:t>
            </a:r>
            <a:endParaRPr sz="816"/>
          </a:p>
        </p:txBody>
      </p:sp>
      <p:sp>
        <p:nvSpPr>
          <p:cNvPr id="181" name="object 183">
            <a:extLst>
              <a:ext uri="{FF2B5EF4-FFF2-40B4-BE49-F238E27FC236}">
                <a16:creationId xmlns:a16="http://schemas.microsoft.com/office/drawing/2014/main" id="{A99BA326-E2DA-484D-9A1F-DDAD23BCD757}"/>
              </a:ext>
            </a:extLst>
          </p:cNvPr>
          <p:cNvSpPr txBox="1"/>
          <p:nvPr/>
        </p:nvSpPr>
        <p:spPr>
          <a:xfrm>
            <a:off x="2535961" y="1510576"/>
            <a:ext cx="126536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27" dirty="0">
                <a:solidFill>
                  <a:srgbClr val="231F20"/>
                </a:solidFill>
              </a:rPr>
              <a:t>15</a:t>
            </a:r>
            <a:endParaRPr sz="816"/>
          </a:p>
        </p:txBody>
      </p:sp>
      <p:sp>
        <p:nvSpPr>
          <p:cNvPr id="182" name="object 184">
            <a:extLst>
              <a:ext uri="{FF2B5EF4-FFF2-40B4-BE49-F238E27FC236}">
                <a16:creationId xmlns:a16="http://schemas.microsoft.com/office/drawing/2014/main" id="{A208B014-9DC8-4A7B-808F-930EC52863ED}"/>
              </a:ext>
            </a:extLst>
          </p:cNvPr>
          <p:cNvSpPr txBox="1"/>
          <p:nvPr/>
        </p:nvSpPr>
        <p:spPr>
          <a:xfrm>
            <a:off x="2719416" y="1855826"/>
            <a:ext cx="82918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8" dirty="0">
                <a:solidFill>
                  <a:srgbClr val="231F20"/>
                </a:solidFill>
              </a:rPr>
              <a:t>8</a:t>
            </a:r>
            <a:endParaRPr sz="816"/>
          </a:p>
        </p:txBody>
      </p:sp>
      <p:sp>
        <p:nvSpPr>
          <p:cNvPr id="183" name="object 185">
            <a:extLst>
              <a:ext uri="{FF2B5EF4-FFF2-40B4-BE49-F238E27FC236}">
                <a16:creationId xmlns:a16="http://schemas.microsoft.com/office/drawing/2014/main" id="{9EF1D0EA-997B-48D9-AE6F-0568C27DA224}"/>
              </a:ext>
            </a:extLst>
          </p:cNvPr>
          <p:cNvSpPr txBox="1"/>
          <p:nvPr/>
        </p:nvSpPr>
        <p:spPr>
          <a:xfrm>
            <a:off x="2988485" y="997729"/>
            <a:ext cx="82054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4" dirty="0">
                <a:solidFill>
                  <a:srgbClr val="231F20"/>
                </a:solidFill>
              </a:rPr>
              <a:t>2</a:t>
            </a:r>
            <a:endParaRPr sz="816"/>
          </a:p>
        </p:txBody>
      </p:sp>
      <p:sp>
        <p:nvSpPr>
          <p:cNvPr id="184" name="object 186">
            <a:extLst>
              <a:ext uri="{FF2B5EF4-FFF2-40B4-BE49-F238E27FC236}">
                <a16:creationId xmlns:a16="http://schemas.microsoft.com/office/drawing/2014/main" id="{F310244B-FF44-43C4-B807-D891F86B5BC4}"/>
              </a:ext>
            </a:extLst>
          </p:cNvPr>
          <p:cNvSpPr txBox="1"/>
          <p:nvPr/>
        </p:nvSpPr>
        <p:spPr>
          <a:xfrm>
            <a:off x="3022102" y="1189892"/>
            <a:ext cx="205567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25912">
              <a:spcBef>
                <a:spcPts val="68"/>
              </a:spcBef>
            </a:pPr>
            <a:r>
              <a:rPr sz="816" b="1" spc="51" dirty="0">
                <a:solidFill>
                  <a:srgbClr val="231F20"/>
                </a:solidFill>
              </a:rPr>
              <a:t>3</a:t>
            </a:r>
            <a:r>
              <a:rPr sz="816" b="1" spc="-65" dirty="0">
                <a:solidFill>
                  <a:srgbClr val="231F20"/>
                </a:solidFill>
              </a:rPr>
              <a:t> </a:t>
            </a:r>
            <a:r>
              <a:rPr sz="1224" b="1" spc="76" baseline="-30092" dirty="0">
                <a:solidFill>
                  <a:srgbClr val="231F20"/>
                </a:solidFill>
              </a:rPr>
              <a:t>3</a:t>
            </a:r>
            <a:endParaRPr sz="1224" baseline="-30092"/>
          </a:p>
        </p:txBody>
      </p:sp>
      <p:sp>
        <p:nvSpPr>
          <p:cNvPr id="185" name="object 187">
            <a:extLst>
              <a:ext uri="{FF2B5EF4-FFF2-40B4-BE49-F238E27FC236}">
                <a16:creationId xmlns:a16="http://schemas.microsoft.com/office/drawing/2014/main" id="{AC892F8F-BEBD-48F3-B2CC-6DE1F579DC51}"/>
              </a:ext>
            </a:extLst>
          </p:cNvPr>
          <p:cNvSpPr txBox="1"/>
          <p:nvPr/>
        </p:nvSpPr>
        <p:spPr>
          <a:xfrm>
            <a:off x="3255274" y="1637959"/>
            <a:ext cx="129991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4" dirty="0">
                <a:solidFill>
                  <a:srgbClr val="231F20"/>
                </a:solidFill>
              </a:rPr>
              <a:t>16</a:t>
            </a:r>
            <a:endParaRPr sz="816"/>
          </a:p>
        </p:txBody>
      </p:sp>
      <p:sp>
        <p:nvSpPr>
          <p:cNvPr id="186" name="object 188">
            <a:extLst>
              <a:ext uri="{FF2B5EF4-FFF2-40B4-BE49-F238E27FC236}">
                <a16:creationId xmlns:a16="http://schemas.microsoft.com/office/drawing/2014/main" id="{A9E30182-BFC2-46E1-8576-CB573D1E6DF0}"/>
              </a:ext>
            </a:extLst>
          </p:cNvPr>
          <p:cNvSpPr txBox="1"/>
          <p:nvPr/>
        </p:nvSpPr>
        <p:spPr>
          <a:xfrm>
            <a:off x="2963921" y="2109244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187" name="object 189">
            <a:extLst>
              <a:ext uri="{FF2B5EF4-FFF2-40B4-BE49-F238E27FC236}">
                <a16:creationId xmlns:a16="http://schemas.microsoft.com/office/drawing/2014/main" id="{5AD064DD-E010-463E-A549-0C50A2490229}"/>
              </a:ext>
            </a:extLst>
          </p:cNvPr>
          <p:cNvSpPr txBox="1"/>
          <p:nvPr/>
        </p:nvSpPr>
        <p:spPr>
          <a:xfrm>
            <a:off x="3022896" y="1896249"/>
            <a:ext cx="82918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8" dirty="0">
                <a:solidFill>
                  <a:srgbClr val="231F20"/>
                </a:solidFill>
              </a:rPr>
              <a:t>8</a:t>
            </a:r>
            <a:endParaRPr sz="816"/>
          </a:p>
        </p:txBody>
      </p:sp>
      <p:sp>
        <p:nvSpPr>
          <p:cNvPr id="188" name="object 190">
            <a:extLst>
              <a:ext uri="{FF2B5EF4-FFF2-40B4-BE49-F238E27FC236}">
                <a16:creationId xmlns:a16="http://schemas.microsoft.com/office/drawing/2014/main" id="{887C3253-3C45-476E-A262-D3A1E488FAC8}"/>
              </a:ext>
            </a:extLst>
          </p:cNvPr>
          <p:cNvSpPr txBox="1"/>
          <p:nvPr/>
        </p:nvSpPr>
        <p:spPr>
          <a:xfrm>
            <a:off x="3194743" y="1316031"/>
            <a:ext cx="82054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1" dirty="0">
                <a:solidFill>
                  <a:srgbClr val="231F20"/>
                </a:solidFill>
              </a:rPr>
              <a:t>3</a:t>
            </a:r>
            <a:endParaRPr sz="816" dirty="0"/>
          </a:p>
        </p:txBody>
      </p:sp>
      <p:sp>
        <p:nvSpPr>
          <p:cNvPr id="189" name="object 191">
            <a:extLst>
              <a:ext uri="{FF2B5EF4-FFF2-40B4-BE49-F238E27FC236}">
                <a16:creationId xmlns:a16="http://schemas.microsoft.com/office/drawing/2014/main" id="{FA2AF91E-0DEE-4DAB-BE56-94BA8BB56721}"/>
              </a:ext>
            </a:extLst>
          </p:cNvPr>
          <p:cNvSpPr txBox="1"/>
          <p:nvPr/>
        </p:nvSpPr>
        <p:spPr>
          <a:xfrm>
            <a:off x="1265658" y="1786072"/>
            <a:ext cx="154607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85" dirty="0">
                <a:solidFill>
                  <a:srgbClr val="231F20"/>
                </a:solidFill>
              </a:rPr>
              <a:t>96</a:t>
            </a:r>
            <a:endParaRPr sz="816"/>
          </a:p>
        </p:txBody>
      </p:sp>
      <p:sp>
        <p:nvSpPr>
          <p:cNvPr id="190" name="object 192">
            <a:extLst>
              <a:ext uri="{FF2B5EF4-FFF2-40B4-BE49-F238E27FC236}">
                <a16:creationId xmlns:a16="http://schemas.microsoft.com/office/drawing/2014/main" id="{B6BE2B13-B427-4C37-845D-F7B6B20C5855}"/>
              </a:ext>
            </a:extLst>
          </p:cNvPr>
          <p:cNvSpPr txBox="1"/>
          <p:nvPr/>
        </p:nvSpPr>
        <p:spPr>
          <a:xfrm>
            <a:off x="1548097" y="2231651"/>
            <a:ext cx="82054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4" dirty="0">
                <a:solidFill>
                  <a:srgbClr val="231F20"/>
                </a:solidFill>
              </a:rPr>
              <a:t>2</a:t>
            </a:r>
            <a:endParaRPr sz="816"/>
          </a:p>
        </p:txBody>
      </p:sp>
      <p:sp>
        <p:nvSpPr>
          <p:cNvPr id="191" name="object 193">
            <a:extLst>
              <a:ext uri="{FF2B5EF4-FFF2-40B4-BE49-F238E27FC236}">
                <a16:creationId xmlns:a16="http://schemas.microsoft.com/office/drawing/2014/main" id="{2E950919-AA6B-44D2-8937-77ABAA556310}"/>
              </a:ext>
            </a:extLst>
          </p:cNvPr>
          <p:cNvSpPr txBox="1"/>
          <p:nvPr/>
        </p:nvSpPr>
        <p:spPr>
          <a:xfrm>
            <a:off x="1970668" y="1806801"/>
            <a:ext cx="150288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68" dirty="0">
                <a:solidFill>
                  <a:srgbClr val="231F20"/>
                </a:solidFill>
              </a:rPr>
              <a:t>79</a:t>
            </a:r>
            <a:endParaRPr sz="816"/>
          </a:p>
        </p:txBody>
      </p:sp>
      <p:sp>
        <p:nvSpPr>
          <p:cNvPr id="192" name="object 194">
            <a:extLst>
              <a:ext uri="{FF2B5EF4-FFF2-40B4-BE49-F238E27FC236}">
                <a16:creationId xmlns:a16="http://schemas.microsoft.com/office/drawing/2014/main" id="{A549F7C5-4108-44C5-A1BA-76026D4A9177}"/>
              </a:ext>
            </a:extLst>
          </p:cNvPr>
          <p:cNvSpPr txBox="1"/>
          <p:nvPr/>
        </p:nvSpPr>
        <p:spPr>
          <a:xfrm>
            <a:off x="1653818" y="2062706"/>
            <a:ext cx="147266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4" dirty="0">
                <a:solidFill>
                  <a:srgbClr val="231F20"/>
                </a:solidFill>
              </a:rPr>
              <a:t>28</a:t>
            </a:r>
            <a:endParaRPr sz="816"/>
          </a:p>
        </p:txBody>
      </p:sp>
      <p:sp>
        <p:nvSpPr>
          <p:cNvPr id="193" name="object 195">
            <a:extLst>
              <a:ext uri="{FF2B5EF4-FFF2-40B4-BE49-F238E27FC236}">
                <a16:creationId xmlns:a16="http://schemas.microsoft.com/office/drawing/2014/main" id="{05FB1285-E1F0-4069-89DD-931D6948CCCB}"/>
              </a:ext>
            </a:extLst>
          </p:cNvPr>
          <p:cNvSpPr txBox="1"/>
          <p:nvPr/>
        </p:nvSpPr>
        <p:spPr>
          <a:xfrm>
            <a:off x="1462415" y="1350234"/>
            <a:ext cx="263437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25912">
              <a:spcBef>
                <a:spcPts val="68"/>
              </a:spcBef>
            </a:pPr>
            <a:r>
              <a:rPr sz="1224" b="1" spc="-46" baseline="-25462" dirty="0">
                <a:solidFill>
                  <a:srgbClr val="231F20"/>
                </a:solidFill>
              </a:rPr>
              <a:t>21</a:t>
            </a:r>
            <a:r>
              <a:rPr sz="1224" b="1" spc="-193" baseline="-25462" dirty="0">
                <a:solidFill>
                  <a:srgbClr val="231F20"/>
                </a:solidFill>
              </a:rPr>
              <a:t> </a:t>
            </a:r>
            <a:r>
              <a:rPr sz="816" b="1" spc="-112" dirty="0">
                <a:solidFill>
                  <a:srgbClr val="231F20"/>
                </a:solidFill>
              </a:rPr>
              <a:t>11</a:t>
            </a:r>
            <a:endParaRPr sz="816"/>
          </a:p>
        </p:txBody>
      </p:sp>
      <p:sp>
        <p:nvSpPr>
          <p:cNvPr id="194" name="object 196">
            <a:extLst>
              <a:ext uri="{FF2B5EF4-FFF2-40B4-BE49-F238E27FC236}">
                <a16:creationId xmlns:a16="http://schemas.microsoft.com/office/drawing/2014/main" id="{D39DAC45-E5F7-425A-8C6A-288C76C57023}"/>
              </a:ext>
            </a:extLst>
          </p:cNvPr>
          <p:cNvSpPr txBox="1"/>
          <p:nvPr/>
        </p:nvSpPr>
        <p:spPr>
          <a:xfrm>
            <a:off x="1948902" y="1487360"/>
            <a:ext cx="85940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85" dirty="0">
                <a:solidFill>
                  <a:srgbClr val="231F20"/>
                </a:solidFill>
              </a:rPr>
              <a:t>6</a:t>
            </a:r>
            <a:endParaRPr sz="816"/>
          </a:p>
        </p:txBody>
      </p:sp>
      <p:sp>
        <p:nvSpPr>
          <p:cNvPr id="195" name="object 197">
            <a:extLst>
              <a:ext uri="{FF2B5EF4-FFF2-40B4-BE49-F238E27FC236}">
                <a16:creationId xmlns:a16="http://schemas.microsoft.com/office/drawing/2014/main" id="{B1F1A53F-5428-40C7-9BB8-81E1E40F3A53}"/>
              </a:ext>
            </a:extLst>
          </p:cNvPr>
          <p:cNvSpPr txBox="1"/>
          <p:nvPr/>
        </p:nvSpPr>
        <p:spPr>
          <a:xfrm>
            <a:off x="1718494" y="1161700"/>
            <a:ext cx="104943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11</a:t>
            </a:r>
            <a:endParaRPr sz="816"/>
          </a:p>
        </p:txBody>
      </p:sp>
      <p:sp>
        <p:nvSpPr>
          <p:cNvPr id="196" name="object 198">
            <a:extLst>
              <a:ext uri="{FF2B5EF4-FFF2-40B4-BE49-F238E27FC236}">
                <a16:creationId xmlns:a16="http://schemas.microsoft.com/office/drawing/2014/main" id="{A8416562-26FA-44E5-B612-B38A5AA779E1}"/>
              </a:ext>
            </a:extLst>
          </p:cNvPr>
          <p:cNvSpPr txBox="1"/>
          <p:nvPr/>
        </p:nvSpPr>
        <p:spPr>
          <a:xfrm>
            <a:off x="1848260" y="1406515"/>
            <a:ext cx="165836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51" dirty="0">
                <a:solidFill>
                  <a:srgbClr val="231F20"/>
                </a:solidFill>
              </a:rPr>
              <a:t>7</a:t>
            </a:r>
            <a:r>
              <a:rPr sz="816" b="1" spc="-150" dirty="0">
                <a:solidFill>
                  <a:srgbClr val="231F20"/>
                </a:solidFill>
              </a:rPr>
              <a:t> </a:t>
            </a:r>
            <a:r>
              <a:rPr sz="816" b="1" spc="85" dirty="0">
                <a:solidFill>
                  <a:srgbClr val="231F20"/>
                </a:solidFill>
              </a:rPr>
              <a:t>9</a:t>
            </a:r>
            <a:endParaRPr sz="816"/>
          </a:p>
        </p:txBody>
      </p:sp>
      <p:sp>
        <p:nvSpPr>
          <p:cNvPr id="197" name="object 199">
            <a:extLst>
              <a:ext uri="{FF2B5EF4-FFF2-40B4-BE49-F238E27FC236}">
                <a16:creationId xmlns:a16="http://schemas.microsoft.com/office/drawing/2014/main" id="{1E767B52-0E65-4200-9FB6-C6D1534BCF9E}"/>
              </a:ext>
            </a:extLst>
          </p:cNvPr>
          <p:cNvSpPr/>
          <p:nvPr/>
        </p:nvSpPr>
        <p:spPr>
          <a:xfrm>
            <a:off x="6184924" y="1325725"/>
            <a:ext cx="139699" cy="139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98" name="object 200">
            <a:extLst>
              <a:ext uri="{FF2B5EF4-FFF2-40B4-BE49-F238E27FC236}">
                <a16:creationId xmlns:a16="http://schemas.microsoft.com/office/drawing/2014/main" id="{66849975-F2F7-48E8-9759-82B064B1B39C}"/>
              </a:ext>
            </a:extLst>
          </p:cNvPr>
          <p:cNvSpPr/>
          <p:nvPr/>
        </p:nvSpPr>
        <p:spPr>
          <a:xfrm>
            <a:off x="6184924" y="1521582"/>
            <a:ext cx="139699" cy="139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199" name="object 201">
            <a:extLst>
              <a:ext uri="{FF2B5EF4-FFF2-40B4-BE49-F238E27FC236}">
                <a16:creationId xmlns:a16="http://schemas.microsoft.com/office/drawing/2014/main" id="{C7579361-0D2E-46F8-B7D8-A3604180947B}"/>
              </a:ext>
            </a:extLst>
          </p:cNvPr>
          <p:cNvSpPr/>
          <p:nvPr/>
        </p:nvSpPr>
        <p:spPr>
          <a:xfrm>
            <a:off x="6184924" y="1735810"/>
            <a:ext cx="139699" cy="139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00" name="object 202">
            <a:extLst>
              <a:ext uri="{FF2B5EF4-FFF2-40B4-BE49-F238E27FC236}">
                <a16:creationId xmlns:a16="http://schemas.microsoft.com/office/drawing/2014/main" id="{B5A15A82-870C-41DF-8AF7-3DC969F288E4}"/>
              </a:ext>
            </a:extLst>
          </p:cNvPr>
          <p:cNvSpPr/>
          <p:nvPr/>
        </p:nvSpPr>
        <p:spPr>
          <a:xfrm>
            <a:off x="6184924" y="2054107"/>
            <a:ext cx="139699" cy="139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01" name="object 203">
            <a:extLst>
              <a:ext uri="{FF2B5EF4-FFF2-40B4-BE49-F238E27FC236}">
                <a16:creationId xmlns:a16="http://schemas.microsoft.com/office/drawing/2014/main" id="{FEE1AE02-5CAB-4254-8027-ACAB79270AEE}"/>
              </a:ext>
            </a:extLst>
          </p:cNvPr>
          <p:cNvSpPr/>
          <p:nvPr/>
        </p:nvSpPr>
        <p:spPr>
          <a:xfrm>
            <a:off x="6184924" y="2458086"/>
            <a:ext cx="139699" cy="1396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02" name="object 204">
            <a:extLst>
              <a:ext uri="{FF2B5EF4-FFF2-40B4-BE49-F238E27FC236}">
                <a16:creationId xmlns:a16="http://schemas.microsoft.com/office/drawing/2014/main" id="{EAFFE211-AF0F-4012-8346-0CA04BD0A683}"/>
              </a:ext>
            </a:extLst>
          </p:cNvPr>
          <p:cNvSpPr/>
          <p:nvPr/>
        </p:nvSpPr>
        <p:spPr>
          <a:xfrm>
            <a:off x="6184924" y="2770242"/>
            <a:ext cx="139699" cy="1396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03" name="object 205">
            <a:extLst>
              <a:ext uri="{FF2B5EF4-FFF2-40B4-BE49-F238E27FC236}">
                <a16:creationId xmlns:a16="http://schemas.microsoft.com/office/drawing/2014/main" id="{C4F98C45-B39E-44BF-A571-4C50FDEFFED1}"/>
              </a:ext>
            </a:extLst>
          </p:cNvPr>
          <p:cNvSpPr/>
          <p:nvPr/>
        </p:nvSpPr>
        <p:spPr>
          <a:xfrm>
            <a:off x="6184924" y="2978363"/>
            <a:ext cx="139699" cy="1396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04" name="object 206">
            <a:extLst>
              <a:ext uri="{FF2B5EF4-FFF2-40B4-BE49-F238E27FC236}">
                <a16:creationId xmlns:a16="http://schemas.microsoft.com/office/drawing/2014/main" id="{63421FAE-41CE-4F1E-8E81-480C68BAB8B8}"/>
              </a:ext>
            </a:extLst>
          </p:cNvPr>
          <p:cNvSpPr/>
          <p:nvPr/>
        </p:nvSpPr>
        <p:spPr>
          <a:xfrm>
            <a:off x="6184924" y="3180345"/>
            <a:ext cx="139699" cy="139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05" name="object 207">
            <a:extLst>
              <a:ext uri="{FF2B5EF4-FFF2-40B4-BE49-F238E27FC236}">
                <a16:creationId xmlns:a16="http://schemas.microsoft.com/office/drawing/2014/main" id="{1AD1E9AF-DFD1-4675-9896-F72B975CD096}"/>
              </a:ext>
            </a:extLst>
          </p:cNvPr>
          <p:cNvSpPr/>
          <p:nvPr/>
        </p:nvSpPr>
        <p:spPr>
          <a:xfrm>
            <a:off x="6184924" y="3382343"/>
            <a:ext cx="139699" cy="1396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06" name="object 208">
            <a:extLst>
              <a:ext uri="{FF2B5EF4-FFF2-40B4-BE49-F238E27FC236}">
                <a16:creationId xmlns:a16="http://schemas.microsoft.com/office/drawing/2014/main" id="{A1195411-A8DC-4348-8CC2-DF26DB1D99AB}"/>
              </a:ext>
            </a:extLst>
          </p:cNvPr>
          <p:cNvSpPr/>
          <p:nvPr/>
        </p:nvSpPr>
        <p:spPr>
          <a:xfrm>
            <a:off x="6184924" y="3706747"/>
            <a:ext cx="139699" cy="1396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07" name="object 209">
            <a:extLst>
              <a:ext uri="{FF2B5EF4-FFF2-40B4-BE49-F238E27FC236}">
                <a16:creationId xmlns:a16="http://schemas.microsoft.com/office/drawing/2014/main" id="{23B72688-B5F3-49EF-9337-C178082DB24F}"/>
              </a:ext>
            </a:extLst>
          </p:cNvPr>
          <p:cNvSpPr/>
          <p:nvPr/>
        </p:nvSpPr>
        <p:spPr>
          <a:xfrm>
            <a:off x="6184924" y="3908744"/>
            <a:ext cx="139699" cy="1396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08" name="object 210">
            <a:extLst>
              <a:ext uri="{FF2B5EF4-FFF2-40B4-BE49-F238E27FC236}">
                <a16:creationId xmlns:a16="http://schemas.microsoft.com/office/drawing/2014/main" id="{F4FDAD1C-BDA8-4323-A0CB-63747E5BAE0F}"/>
              </a:ext>
            </a:extLst>
          </p:cNvPr>
          <p:cNvSpPr/>
          <p:nvPr/>
        </p:nvSpPr>
        <p:spPr>
          <a:xfrm>
            <a:off x="1682455" y="2458154"/>
            <a:ext cx="110177" cy="1101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09" name="object 211">
            <a:extLst>
              <a:ext uri="{FF2B5EF4-FFF2-40B4-BE49-F238E27FC236}">
                <a16:creationId xmlns:a16="http://schemas.microsoft.com/office/drawing/2014/main" id="{2D42D283-BB01-4FD6-8499-AC442939000C}"/>
              </a:ext>
            </a:extLst>
          </p:cNvPr>
          <p:cNvSpPr/>
          <p:nvPr/>
        </p:nvSpPr>
        <p:spPr>
          <a:xfrm>
            <a:off x="1875877" y="2471616"/>
            <a:ext cx="110177" cy="1101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10" name="object 212">
            <a:extLst>
              <a:ext uri="{FF2B5EF4-FFF2-40B4-BE49-F238E27FC236}">
                <a16:creationId xmlns:a16="http://schemas.microsoft.com/office/drawing/2014/main" id="{289F56BE-81D6-478F-8728-C2D0C7015F18}"/>
              </a:ext>
            </a:extLst>
          </p:cNvPr>
          <p:cNvSpPr/>
          <p:nvPr/>
        </p:nvSpPr>
        <p:spPr>
          <a:xfrm>
            <a:off x="1436395" y="2251264"/>
            <a:ext cx="110177" cy="1101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11" name="object 213">
            <a:extLst>
              <a:ext uri="{FF2B5EF4-FFF2-40B4-BE49-F238E27FC236}">
                <a16:creationId xmlns:a16="http://schemas.microsoft.com/office/drawing/2014/main" id="{570EA64E-FB1F-4354-9095-F3B6A972874A}"/>
              </a:ext>
            </a:extLst>
          </p:cNvPr>
          <p:cNvSpPr/>
          <p:nvPr/>
        </p:nvSpPr>
        <p:spPr>
          <a:xfrm>
            <a:off x="2838083" y="2131303"/>
            <a:ext cx="110177" cy="1101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12" name="object 214">
            <a:extLst>
              <a:ext uri="{FF2B5EF4-FFF2-40B4-BE49-F238E27FC236}">
                <a16:creationId xmlns:a16="http://schemas.microsoft.com/office/drawing/2014/main" id="{CE1E1CB2-D926-48B5-B33D-FCE7BFB5A37B}"/>
              </a:ext>
            </a:extLst>
          </p:cNvPr>
          <p:cNvSpPr/>
          <p:nvPr/>
        </p:nvSpPr>
        <p:spPr>
          <a:xfrm>
            <a:off x="2891946" y="1013619"/>
            <a:ext cx="110177" cy="1101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13" name="object 215">
            <a:extLst>
              <a:ext uri="{FF2B5EF4-FFF2-40B4-BE49-F238E27FC236}">
                <a16:creationId xmlns:a16="http://schemas.microsoft.com/office/drawing/2014/main" id="{7F0B6405-8137-4FDF-A921-8C9BE9B966C8}"/>
              </a:ext>
            </a:extLst>
          </p:cNvPr>
          <p:cNvSpPr/>
          <p:nvPr/>
        </p:nvSpPr>
        <p:spPr>
          <a:xfrm>
            <a:off x="3892103" y="1420044"/>
            <a:ext cx="110177" cy="1101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14" name="object 216">
            <a:extLst>
              <a:ext uri="{FF2B5EF4-FFF2-40B4-BE49-F238E27FC236}">
                <a16:creationId xmlns:a16="http://schemas.microsoft.com/office/drawing/2014/main" id="{BB44E052-CD2B-4995-ACF4-3EC14E9E798F}"/>
              </a:ext>
            </a:extLst>
          </p:cNvPr>
          <p:cNvSpPr/>
          <p:nvPr/>
        </p:nvSpPr>
        <p:spPr>
          <a:xfrm>
            <a:off x="4061040" y="1411474"/>
            <a:ext cx="110177" cy="1101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15" name="object 217">
            <a:extLst>
              <a:ext uri="{FF2B5EF4-FFF2-40B4-BE49-F238E27FC236}">
                <a16:creationId xmlns:a16="http://schemas.microsoft.com/office/drawing/2014/main" id="{9EADB0C2-BF57-4471-8DAF-3F129A8983D7}"/>
              </a:ext>
            </a:extLst>
          </p:cNvPr>
          <p:cNvSpPr/>
          <p:nvPr/>
        </p:nvSpPr>
        <p:spPr>
          <a:xfrm>
            <a:off x="4231201" y="1423722"/>
            <a:ext cx="110177" cy="1101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16" name="object 218">
            <a:extLst>
              <a:ext uri="{FF2B5EF4-FFF2-40B4-BE49-F238E27FC236}">
                <a16:creationId xmlns:a16="http://schemas.microsoft.com/office/drawing/2014/main" id="{2C572152-B86A-4828-BEBC-352C0D0D99DE}"/>
              </a:ext>
            </a:extLst>
          </p:cNvPr>
          <p:cNvSpPr txBox="1"/>
          <p:nvPr/>
        </p:nvSpPr>
        <p:spPr>
          <a:xfrm>
            <a:off x="5724188" y="1496056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217" name="object 219">
            <a:extLst>
              <a:ext uri="{FF2B5EF4-FFF2-40B4-BE49-F238E27FC236}">
                <a16:creationId xmlns:a16="http://schemas.microsoft.com/office/drawing/2014/main" id="{C8E16D89-7206-4F7E-BE0B-90B0F258EC7A}"/>
              </a:ext>
            </a:extLst>
          </p:cNvPr>
          <p:cNvSpPr txBox="1"/>
          <p:nvPr/>
        </p:nvSpPr>
        <p:spPr>
          <a:xfrm>
            <a:off x="5390548" y="1441020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218" name="object 220">
            <a:extLst>
              <a:ext uri="{FF2B5EF4-FFF2-40B4-BE49-F238E27FC236}">
                <a16:creationId xmlns:a16="http://schemas.microsoft.com/office/drawing/2014/main" id="{DE454E67-C867-49D8-847F-45A4ECE3728C}"/>
              </a:ext>
            </a:extLst>
          </p:cNvPr>
          <p:cNvSpPr txBox="1"/>
          <p:nvPr/>
        </p:nvSpPr>
        <p:spPr>
          <a:xfrm>
            <a:off x="5559493" y="1448378"/>
            <a:ext cx="61325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-112" dirty="0">
                <a:solidFill>
                  <a:srgbClr val="231F20"/>
                </a:solidFill>
              </a:rPr>
              <a:t>1</a:t>
            </a:r>
            <a:endParaRPr sz="816"/>
          </a:p>
        </p:txBody>
      </p:sp>
      <p:sp>
        <p:nvSpPr>
          <p:cNvPr id="219" name="object 221">
            <a:extLst>
              <a:ext uri="{FF2B5EF4-FFF2-40B4-BE49-F238E27FC236}">
                <a16:creationId xmlns:a16="http://schemas.microsoft.com/office/drawing/2014/main" id="{C00A61F0-021E-480B-AD8F-C2FB5218987A}"/>
              </a:ext>
            </a:extLst>
          </p:cNvPr>
          <p:cNvSpPr/>
          <p:nvPr/>
        </p:nvSpPr>
        <p:spPr>
          <a:xfrm>
            <a:off x="5290118" y="1471462"/>
            <a:ext cx="110177" cy="1101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20" name="object 222">
            <a:extLst>
              <a:ext uri="{FF2B5EF4-FFF2-40B4-BE49-F238E27FC236}">
                <a16:creationId xmlns:a16="http://schemas.microsoft.com/office/drawing/2014/main" id="{5481AB52-0F69-47C2-A8A0-EA3317D298CC}"/>
              </a:ext>
            </a:extLst>
          </p:cNvPr>
          <p:cNvSpPr/>
          <p:nvPr/>
        </p:nvSpPr>
        <p:spPr>
          <a:xfrm>
            <a:off x="5459054" y="1462892"/>
            <a:ext cx="110177" cy="1101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21" name="object 223">
            <a:extLst>
              <a:ext uri="{FF2B5EF4-FFF2-40B4-BE49-F238E27FC236}">
                <a16:creationId xmlns:a16="http://schemas.microsoft.com/office/drawing/2014/main" id="{912D3A3B-A790-4313-9C5F-86CA78F620AF}"/>
              </a:ext>
            </a:extLst>
          </p:cNvPr>
          <p:cNvSpPr/>
          <p:nvPr/>
        </p:nvSpPr>
        <p:spPr>
          <a:xfrm>
            <a:off x="5623095" y="1517989"/>
            <a:ext cx="110177" cy="1101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22" name="object 224">
            <a:extLst>
              <a:ext uri="{FF2B5EF4-FFF2-40B4-BE49-F238E27FC236}">
                <a16:creationId xmlns:a16="http://schemas.microsoft.com/office/drawing/2014/main" id="{C0C95350-8A05-46F0-BAEC-89F32C7AD605}"/>
              </a:ext>
            </a:extLst>
          </p:cNvPr>
          <p:cNvSpPr/>
          <p:nvPr/>
        </p:nvSpPr>
        <p:spPr>
          <a:xfrm>
            <a:off x="4920415" y="2614856"/>
            <a:ext cx="110177" cy="1101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23" name="object 225">
            <a:extLst>
              <a:ext uri="{FF2B5EF4-FFF2-40B4-BE49-F238E27FC236}">
                <a16:creationId xmlns:a16="http://schemas.microsoft.com/office/drawing/2014/main" id="{21B3BA93-1547-4FA2-9847-2BFE6743565B}"/>
              </a:ext>
            </a:extLst>
          </p:cNvPr>
          <p:cNvSpPr/>
          <p:nvPr/>
        </p:nvSpPr>
        <p:spPr>
          <a:xfrm>
            <a:off x="5201978" y="2796020"/>
            <a:ext cx="110177" cy="1101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24" name="object 226">
            <a:extLst>
              <a:ext uri="{FF2B5EF4-FFF2-40B4-BE49-F238E27FC236}">
                <a16:creationId xmlns:a16="http://schemas.microsoft.com/office/drawing/2014/main" id="{648AFBBF-A065-4CDA-8FDF-DC1BF608DD40}"/>
              </a:ext>
            </a:extLst>
          </p:cNvPr>
          <p:cNvSpPr/>
          <p:nvPr/>
        </p:nvSpPr>
        <p:spPr>
          <a:xfrm>
            <a:off x="5165252" y="3617455"/>
            <a:ext cx="110177" cy="1101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25" name="object 227">
            <a:extLst>
              <a:ext uri="{FF2B5EF4-FFF2-40B4-BE49-F238E27FC236}">
                <a16:creationId xmlns:a16="http://schemas.microsoft.com/office/drawing/2014/main" id="{B0A10C9B-C51A-46C5-8633-B52A59B78B30}"/>
              </a:ext>
            </a:extLst>
          </p:cNvPr>
          <p:cNvSpPr/>
          <p:nvPr/>
        </p:nvSpPr>
        <p:spPr>
          <a:xfrm>
            <a:off x="5820189" y="2172921"/>
            <a:ext cx="171386" cy="232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26" name="object 228">
            <a:extLst>
              <a:ext uri="{FF2B5EF4-FFF2-40B4-BE49-F238E27FC236}">
                <a16:creationId xmlns:a16="http://schemas.microsoft.com/office/drawing/2014/main" id="{983DD0EE-751A-4777-9574-5539A9FECBD3}"/>
              </a:ext>
            </a:extLst>
          </p:cNvPr>
          <p:cNvSpPr/>
          <p:nvPr/>
        </p:nvSpPr>
        <p:spPr>
          <a:xfrm>
            <a:off x="3337549" y="2775219"/>
            <a:ext cx="110177" cy="1101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27" name="object 229">
            <a:extLst>
              <a:ext uri="{FF2B5EF4-FFF2-40B4-BE49-F238E27FC236}">
                <a16:creationId xmlns:a16="http://schemas.microsoft.com/office/drawing/2014/main" id="{8BFDB15A-C0C0-4F90-AB1B-C20F6F4F4DE5}"/>
              </a:ext>
            </a:extLst>
          </p:cNvPr>
          <p:cNvSpPr/>
          <p:nvPr/>
        </p:nvSpPr>
        <p:spPr>
          <a:xfrm>
            <a:off x="3463639" y="2884164"/>
            <a:ext cx="110177" cy="1101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28" name="object 230">
            <a:extLst>
              <a:ext uri="{FF2B5EF4-FFF2-40B4-BE49-F238E27FC236}">
                <a16:creationId xmlns:a16="http://schemas.microsoft.com/office/drawing/2014/main" id="{631D44BA-925F-4330-92F2-91FA162F0743}"/>
              </a:ext>
            </a:extLst>
          </p:cNvPr>
          <p:cNvSpPr/>
          <p:nvPr/>
        </p:nvSpPr>
        <p:spPr>
          <a:xfrm>
            <a:off x="1620022" y="1176428"/>
            <a:ext cx="110177" cy="11017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29" name="object 231">
            <a:extLst>
              <a:ext uri="{FF2B5EF4-FFF2-40B4-BE49-F238E27FC236}">
                <a16:creationId xmlns:a16="http://schemas.microsoft.com/office/drawing/2014/main" id="{C5212239-3D71-4C2A-93DE-C75F4FB92861}"/>
              </a:ext>
            </a:extLst>
          </p:cNvPr>
          <p:cNvSpPr txBox="1"/>
          <p:nvPr/>
        </p:nvSpPr>
        <p:spPr>
          <a:xfrm>
            <a:off x="1908534" y="1203478"/>
            <a:ext cx="136901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816" b="1" spc="14" dirty="0">
                <a:solidFill>
                  <a:srgbClr val="231F20"/>
                </a:solidFill>
              </a:rPr>
              <a:t>10</a:t>
            </a:r>
            <a:endParaRPr sz="816"/>
          </a:p>
        </p:txBody>
      </p:sp>
      <p:sp>
        <p:nvSpPr>
          <p:cNvPr id="230" name="object 232">
            <a:extLst>
              <a:ext uri="{FF2B5EF4-FFF2-40B4-BE49-F238E27FC236}">
                <a16:creationId xmlns:a16="http://schemas.microsoft.com/office/drawing/2014/main" id="{896C48C8-1612-43CC-8B81-59C6DA151484}"/>
              </a:ext>
            </a:extLst>
          </p:cNvPr>
          <p:cNvSpPr/>
          <p:nvPr/>
        </p:nvSpPr>
        <p:spPr>
          <a:xfrm>
            <a:off x="1807323" y="1218063"/>
            <a:ext cx="110177" cy="1101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31" name="object 233">
            <a:extLst>
              <a:ext uri="{FF2B5EF4-FFF2-40B4-BE49-F238E27FC236}">
                <a16:creationId xmlns:a16="http://schemas.microsoft.com/office/drawing/2014/main" id="{990E3D56-03FE-45D8-B910-8131C768EDED}"/>
              </a:ext>
            </a:extLst>
          </p:cNvPr>
          <p:cNvSpPr/>
          <p:nvPr/>
        </p:nvSpPr>
        <p:spPr>
          <a:xfrm>
            <a:off x="3212682" y="3970436"/>
            <a:ext cx="2087630" cy="759217"/>
          </a:xfrm>
          <a:custGeom>
            <a:avLst/>
            <a:gdLst/>
            <a:ahLst/>
            <a:cxnLst/>
            <a:rect l="l" t="t" r="r" b="b"/>
            <a:pathLst>
              <a:path w="3069590" h="1116329">
                <a:moveTo>
                  <a:pt x="0" y="1115999"/>
                </a:moveTo>
                <a:lnTo>
                  <a:pt x="3069005" y="1115999"/>
                </a:lnTo>
                <a:lnTo>
                  <a:pt x="3069005" y="0"/>
                </a:lnTo>
                <a:lnTo>
                  <a:pt x="0" y="0"/>
                </a:lnTo>
                <a:lnTo>
                  <a:pt x="0" y="1115999"/>
                </a:lnTo>
                <a:close/>
              </a:path>
            </a:pathLst>
          </a:custGeom>
          <a:solidFill>
            <a:srgbClr val="FFFFFF">
              <a:alpha val="43998"/>
            </a:srgbClr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32" name="object 234">
            <a:extLst>
              <a:ext uri="{FF2B5EF4-FFF2-40B4-BE49-F238E27FC236}">
                <a16:creationId xmlns:a16="http://schemas.microsoft.com/office/drawing/2014/main" id="{F9B197C5-4E20-4852-84D3-BAB83B840429}"/>
              </a:ext>
            </a:extLst>
          </p:cNvPr>
          <p:cNvSpPr txBox="1"/>
          <p:nvPr/>
        </p:nvSpPr>
        <p:spPr>
          <a:xfrm>
            <a:off x="3396310" y="4013964"/>
            <a:ext cx="1840604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48" dirty="0">
                <a:solidFill>
                  <a:srgbClr val="231F20"/>
                </a:solidFill>
                <a:latin typeface="Tahoma"/>
                <a:cs typeface="Tahoma"/>
              </a:rPr>
              <a:t>Топ-5</a:t>
            </a:r>
            <a:r>
              <a:rPr sz="680" spc="-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80" spc="54" dirty="0">
                <a:solidFill>
                  <a:srgbClr val="231F20"/>
                </a:solidFill>
                <a:latin typeface="Tahoma"/>
                <a:cs typeface="Tahoma"/>
              </a:rPr>
              <a:t>регионов</a:t>
            </a:r>
            <a:r>
              <a:rPr sz="680" spc="-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80" spc="58" dirty="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sz="680" spc="-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80" spc="51" dirty="0">
                <a:solidFill>
                  <a:srgbClr val="231F20"/>
                </a:solidFill>
                <a:latin typeface="Tahoma"/>
                <a:cs typeface="Tahoma"/>
              </a:rPr>
              <a:t>количеству</a:t>
            </a:r>
            <a:r>
              <a:rPr sz="680" spc="-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80" spc="58" dirty="0">
                <a:solidFill>
                  <a:srgbClr val="231F20"/>
                </a:solidFill>
                <a:latin typeface="Tahoma"/>
                <a:cs typeface="Tahoma"/>
              </a:rPr>
              <a:t>объектов</a:t>
            </a:r>
            <a:endParaRPr sz="680">
              <a:latin typeface="Tahoma"/>
              <a:cs typeface="Tahoma"/>
            </a:endParaRPr>
          </a:p>
        </p:txBody>
      </p:sp>
      <p:sp>
        <p:nvSpPr>
          <p:cNvPr id="233" name="object 235">
            <a:extLst>
              <a:ext uri="{FF2B5EF4-FFF2-40B4-BE49-F238E27FC236}">
                <a16:creationId xmlns:a16="http://schemas.microsoft.com/office/drawing/2014/main" id="{A40F7389-091C-4C8A-8CCD-ED79D2BF7E70}"/>
              </a:ext>
            </a:extLst>
          </p:cNvPr>
          <p:cNvSpPr txBox="1"/>
          <p:nvPr/>
        </p:nvSpPr>
        <p:spPr>
          <a:xfrm>
            <a:off x="3641177" y="4117612"/>
            <a:ext cx="425386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20" dirty="0">
                <a:solidFill>
                  <a:srgbClr val="231F20"/>
                </a:solidFill>
              </a:rPr>
              <a:t>г.</a:t>
            </a:r>
            <a:r>
              <a:rPr sz="680" spc="-31" dirty="0">
                <a:solidFill>
                  <a:srgbClr val="231F20"/>
                </a:solidFill>
              </a:rPr>
              <a:t> </a:t>
            </a:r>
            <a:r>
              <a:rPr sz="680" spc="44" dirty="0">
                <a:solidFill>
                  <a:srgbClr val="231F20"/>
                </a:solidFill>
              </a:rPr>
              <a:t>Москва</a:t>
            </a:r>
            <a:endParaRPr sz="680"/>
          </a:p>
        </p:txBody>
      </p:sp>
      <p:sp>
        <p:nvSpPr>
          <p:cNvPr id="234" name="object 236">
            <a:extLst>
              <a:ext uri="{FF2B5EF4-FFF2-40B4-BE49-F238E27FC236}">
                <a16:creationId xmlns:a16="http://schemas.microsoft.com/office/drawing/2014/main" id="{6860BC45-C620-42C9-88EF-C1E0F0EE794F}"/>
              </a:ext>
            </a:extLst>
          </p:cNvPr>
          <p:cNvSpPr/>
          <p:nvPr/>
        </p:nvSpPr>
        <p:spPr>
          <a:xfrm>
            <a:off x="3250494" y="4022516"/>
            <a:ext cx="120110" cy="12011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35" name="object 237">
            <a:extLst>
              <a:ext uri="{FF2B5EF4-FFF2-40B4-BE49-F238E27FC236}">
                <a16:creationId xmlns:a16="http://schemas.microsoft.com/office/drawing/2014/main" id="{AAD248EA-DA6E-4E22-A072-BF3571399B04}"/>
              </a:ext>
            </a:extLst>
          </p:cNvPr>
          <p:cNvSpPr/>
          <p:nvPr/>
        </p:nvSpPr>
        <p:spPr>
          <a:xfrm>
            <a:off x="2213751" y="1641630"/>
            <a:ext cx="158904" cy="1589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36" name="object 238">
            <a:extLst>
              <a:ext uri="{FF2B5EF4-FFF2-40B4-BE49-F238E27FC236}">
                <a16:creationId xmlns:a16="http://schemas.microsoft.com/office/drawing/2014/main" id="{C0EE9541-2AB1-4A2E-A1B7-80A73334FBA9}"/>
              </a:ext>
            </a:extLst>
          </p:cNvPr>
          <p:cNvSpPr txBox="1"/>
          <p:nvPr/>
        </p:nvSpPr>
        <p:spPr>
          <a:xfrm>
            <a:off x="2260048" y="1644941"/>
            <a:ext cx="60461" cy="924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544" b="1" spc="34" dirty="0">
                <a:solidFill>
                  <a:srgbClr val="FFFFFF"/>
                </a:solidFill>
              </a:rPr>
              <a:t>3</a:t>
            </a:r>
            <a:endParaRPr sz="544"/>
          </a:p>
        </p:txBody>
      </p:sp>
      <p:sp>
        <p:nvSpPr>
          <p:cNvPr id="237" name="object 239">
            <a:extLst>
              <a:ext uri="{FF2B5EF4-FFF2-40B4-BE49-F238E27FC236}">
                <a16:creationId xmlns:a16="http://schemas.microsoft.com/office/drawing/2014/main" id="{5957D002-37AF-4A23-8FE8-484351851969}"/>
              </a:ext>
            </a:extLst>
          </p:cNvPr>
          <p:cNvSpPr/>
          <p:nvPr/>
        </p:nvSpPr>
        <p:spPr>
          <a:xfrm>
            <a:off x="2183145" y="2106819"/>
            <a:ext cx="158906" cy="15890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38" name="object 240">
            <a:extLst>
              <a:ext uri="{FF2B5EF4-FFF2-40B4-BE49-F238E27FC236}">
                <a16:creationId xmlns:a16="http://schemas.microsoft.com/office/drawing/2014/main" id="{16F0980F-B161-4007-927E-8F017CD95C60}"/>
              </a:ext>
            </a:extLst>
          </p:cNvPr>
          <p:cNvSpPr txBox="1"/>
          <p:nvPr/>
        </p:nvSpPr>
        <p:spPr>
          <a:xfrm>
            <a:off x="2236318" y="2110130"/>
            <a:ext cx="46641" cy="924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544" b="1" spc="-75" dirty="0">
                <a:solidFill>
                  <a:srgbClr val="FFFFFF"/>
                </a:solidFill>
              </a:rPr>
              <a:t>1</a:t>
            </a:r>
            <a:endParaRPr sz="544"/>
          </a:p>
        </p:txBody>
      </p:sp>
      <p:sp>
        <p:nvSpPr>
          <p:cNvPr id="239" name="object 241">
            <a:extLst>
              <a:ext uri="{FF2B5EF4-FFF2-40B4-BE49-F238E27FC236}">
                <a16:creationId xmlns:a16="http://schemas.microsoft.com/office/drawing/2014/main" id="{668F8254-54C6-4897-B322-BD1097D24520}"/>
              </a:ext>
            </a:extLst>
          </p:cNvPr>
          <p:cNvSpPr/>
          <p:nvPr/>
        </p:nvSpPr>
        <p:spPr>
          <a:xfrm>
            <a:off x="2232112" y="2180270"/>
            <a:ext cx="158906" cy="15890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40" name="object 242">
            <a:extLst>
              <a:ext uri="{FF2B5EF4-FFF2-40B4-BE49-F238E27FC236}">
                <a16:creationId xmlns:a16="http://schemas.microsoft.com/office/drawing/2014/main" id="{4A5D5E15-8635-4D3D-AF23-70DEB132D05C}"/>
              </a:ext>
            </a:extLst>
          </p:cNvPr>
          <p:cNvSpPr txBox="1"/>
          <p:nvPr/>
        </p:nvSpPr>
        <p:spPr>
          <a:xfrm>
            <a:off x="2278342" y="2183581"/>
            <a:ext cx="60461" cy="924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544" b="1" spc="34" dirty="0">
                <a:solidFill>
                  <a:srgbClr val="FFFFFF"/>
                </a:solidFill>
              </a:rPr>
              <a:t>2</a:t>
            </a:r>
            <a:endParaRPr sz="544"/>
          </a:p>
        </p:txBody>
      </p:sp>
      <p:sp>
        <p:nvSpPr>
          <p:cNvPr id="241" name="object 243">
            <a:extLst>
              <a:ext uri="{FF2B5EF4-FFF2-40B4-BE49-F238E27FC236}">
                <a16:creationId xmlns:a16="http://schemas.microsoft.com/office/drawing/2014/main" id="{7567508C-1975-4E6A-80E8-C6DAD192F1E5}"/>
              </a:ext>
            </a:extLst>
          </p:cNvPr>
          <p:cNvSpPr/>
          <p:nvPr/>
        </p:nvSpPr>
        <p:spPr>
          <a:xfrm>
            <a:off x="2666697" y="2529162"/>
            <a:ext cx="158906" cy="15890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42" name="object 244">
            <a:extLst>
              <a:ext uri="{FF2B5EF4-FFF2-40B4-BE49-F238E27FC236}">
                <a16:creationId xmlns:a16="http://schemas.microsoft.com/office/drawing/2014/main" id="{7AF70AF2-A20F-45D0-9760-FFBECAA83D67}"/>
              </a:ext>
            </a:extLst>
          </p:cNvPr>
          <p:cNvSpPr txBox="1"/>
          <p:nvPr/>
        </p:nvSpPr>
        <p:spPr>
          <a:xfrm>
            <a:off x="2710646" y="2532473"/>
            <a:ext cx="65211" cy="924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544" b="1" spc="71" dirty="0">
                <a:solidFill>
                  <a:srgbClr val="FFFFFF"/>
                </a:solidFill>
              </a:rPr>
              <a:t>4</a:t>
            </a:r>
            <a:endParaRPr sz="544"/>
          </a:p>
        </p:txBody>
      </p:sp>
      <p:sp>
        <p:nvSpPr>
          <p:cNvPr id="243" name="object 245">
            <a:extLst>
              <a:ext uri="{FF2B5EF4-FFF2-40B4-BE49-F238E27FC236}">
                <a16:creationId xmlns:a16="http://schemas.microsoft.com/office/drawing/2014/main" id="{05CD3236-0C46-40F7-841B-397B8FD87ACA}"/>
              </a:ext>
            </a:extLst>
          </p:cNvPr>
          <p:cNvSpPr/>
          <p:nvPr/>
        </p:nvSpPr>
        <p:spPr>
          <a:xfrm>
            <a:off x="3235941" y="2559767"/>
            <a:ext cx="158900" cy="1589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44" name="object 246">
            <a:extLst>
              <a:ext uri="{FF2B5EF4-FFF2-40B4-BE49-F238E27FC236}">
                <a16:creationId xmlns:a16="http://schemas.microsoft.com/office/drawing/2014/main" id="{7513C8B3-CA06-4589-AE8E-880B4D8EACD9}"/>
              </a:ext>
            </a:extLst>
          </p:cNvPr>
          <p:cNvSpPr txBox="1"/>
          <p:nvPr/>
        </p:nvSpPr>
        <p:spPr>
          <a:xfrm>
            <a:off x="3281928" y="2563078"/>
            <a:ext cx="60893" cy="924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544" b="1" spc="37" dirty="0">
                <a:solidFill>
                  <a:srgbClr val="FFFFFF"/>
                </a:solidFill>
              </a:rPr>
              <a:t>5</a:t>
            </a:r>
            <a:endParaRPr sz="544"/>
          </a:p>
        </p:txBody>
      </p:sp>
      <p:sp>
        <p:nvSpPr>
          <p:cNvPr id="245" name="object 247">
            <a:extLst>
              <a:ext uri="{FF2B5EF4-FFF2-40B4-BE49-F238E27FC236}">
                <a16:creationId xmlns:a16="http://schemas.microsoft.com/office/drawing/2014/main" id="{4817E252-DF63-4887-9D0B-0F9245100818}"/>
              </a:ext>
            </a:extLst>
          </p:cNvPr>
          <p:cNvSpPr/>
          <p:nvPr/>
        </p:nvSpPr>
        <p:spPr>
          <a:xfrm>
            <a:off x="3510158" y="4125732"/>
            <a:ext cx="111162" cy="1111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46" name="object 248">
            <a:extLst>
              <a:ext uri="{FF2B5EF4-FFF2-40B4-BE49-F238E27FC236}">
                <a16:creationId xmlns:a16="http://schemas.microsoft.com/office/drawing/2014/main" id="{7F16D957-67AC-4222-B92A-08E8714C3DAC}"/>
              </a:ext>
            </a:extLst>
          </p:cNvPr>
          <p:cNvSpPr txBox="1"/>
          <p:nvPr/>
        </p:nvSpPr>
        <p:spPr>
          <a:xfrm>
            <a:off x="3550531" y="4116447"/>
            <a:ext cx="34549" cy="8194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476" b="1" spc="-65" dirty="0">
                <a:solidFill>
                  <a:srgbClr val="FFFFFF"/>
                </a:solidFill>
              </a:rPr>
              <a:t>1</a:t>
            </a:r>
            <a:endParaRPr sz="476"/>
          </a:p>
        </p:txBody>
      </p:sp>
      <p:sp>
        <p:nvSpPr>
          <p:cNvPr id="247" name="object 249">
            <a:extLst>
              <a:ext uri="{FF2B5EF4-FFF2-40B4-BE49-F238E27FC236}">
                <a16:creationId xmlns:a16="http://schemas.microsoft.com/office/drawing/2014/main" id="{A648FA83-4C9A-458C-96A6-40DA08127B13}"/>
              </a:ext>
            </a:extLst>
          </p:cNvPr>
          <p:cNvSpPr/>
          <p:nvPr/>
        </p:nvSpPr>
        <p:spPr>
          <a:xfrm>
            <a:off x="3510158" y="4229788"/>
            <a:ext cx="111162" cy="1111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48" name="object 250">
            <a:extLst>
              <a:ext uri="{FF2B5EF4-FFF2-40B4-BE49-F238E27FC236}">
                <a16:creationId xmlns:a16="http://schemas.microsoft.com/office/drawing/2014/main" id="{D5448D05-4994-4F87-86CA-09D952859AFD}"/>
              </a:ext>
            </a:extLst>
          </p:cNvPr>
          <p:cNvSpPr/>
          <p:nvPr/>
        </p:nvSpPr>
        <p:spPr>
          <a:xfrm>
            <a:off x="3510158" y="4333849"/>
            <a:ext cx="111162" cy="1111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49" name="object 251">
            <a:extLst>
              <a:ext uri="{FF2B5EF4-FFF2-40B4-BE49-F238E27FC236}">
                <a16:creationId xmlns:a16="http://schemas.microsoft.com/office/drawing/2014/main" id="{0D02CE2F-42F8-4875-A640-60C32E4ED1C2}"/>
              </a:ext>
            </a:extLst>
          </p:cNvPr>
          <p:cNvSpPr/>
          <p:nvPr/>
        </p:nvSpPr>
        <p:spPr>
          <a:xfrm>
            <a:off x="3510158" y="4437898"/>
            <a:ext cx="111162" cy="1111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50" name="object 252">
            <a:extLst>
              <a:ext uri="{FF2B5EF4-FFF2-40B4-BE49-F238E27FC236}">
                <a16:creationId xmlns:a16="http://schemas.microsoft.com/office/drawing/2014/main" id="{6EB9BF85-FFE7-4599-A1AF-6DD77FD1AA27}"/>
              </a:ext>
            </a:extLst>
          </p:cNvPr>
          <p:cNvSpPr/>
          <p:nvPr/>
        </p:nvSpPr>
        <p:spPr>
          <a:xfrm>
            <a:off x="3510158" y="4541954"/>
            <a:ext cx="111162" cy="1111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51" name="object 253">
            <a:extLst>
              <a:ext uri="{FF2B5EF4-FFF2-40B4-BE49-F238E27FC236}">
                <a16:creationId xmlns:a16="http://schemas.microsoft.com/office/drawing/2014/main" id="{2B43B55A-8095-427C-AD64-C035DFD1A936}"/>
              </a:ext>
            </a:extLst>
          </p:cNvPr>
          <p:cNvSpPr txBox="1"/>
          <p:nvPr/>
        </p:nvSpPr>
        <p:spPr>
          <a:xfrm>
            <a:off x="3525185" y="4221259"/>
            <a:ext cx="1153941" cy="42729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002">
              <a:spcBef>
                <a:spcPts val="68"/>
              </a:spcBef>
            </a:pPr>
            <a:r>
              <a:rPr sz="714" b="1" spc="46" baseline="23809" dirty="0">
                <a:solidFill>
                  <a:srgbClr val="FFFFFF"/>
                </a:solidFill>
              </a:rPr>
              <a:t>2 </a:t>
            </a:r>
            <a:r>
              <a:rPr sz="680" spc="48" dirty="0">
                <a:solidFill>
                  <a:srgbClr val="231F20"/>
                </a:solidFill>
              </a:rPr>
              <a:t>Московская</a:t>
            </a:r>
            <a:r>
              <a:rPr sz="680" spc="-20" dirty="0">
                <a:solidFill>
                  <a:srgbClr val="231F20"/>
                </a:solidFill>
              </a:rPr>
              <a:t> </a:t>
            </a:r>
            <a:r>
              <a:rPr sz="680" spc="31" dirty="0">
                <a:solidFill>
                  <a:srgbClr val="231F20"/>
                </a:solidFill>
              </a:rPr>
              <a:t>область</a:t>
            </a:r>
            <a:endParaRPr sz="680"/>
          </a:p>
          <a:p>
            <a:pPr marL="19002"/>
            <a:r>
              <a:rPr sz="714" b="1" spc="46" baseline="23809" dirty="0">
                <a:solidFill>
                  <a:srgbClr val="FFFFFF"/>
                </a:solidFill>
              </a:rPr>
              <a:t>3 </a:t>
            </a:r>
            <a:r>
              <a:rPr sz="680" spc="20" dirty="0">
                <a:solidFill>
                  <a:srgbClr val="231F20"/>
                </a:solidFill>
              </a:rPr>
              <a:t>г.</a:t>
            </a:r>
            <a:r>
              <a:rPr sz="680" spc="-31" dirty="0">
                <a:solidFill>
                  <a:srgbClr val="231F20"/>
                </a:solidFill>
              </a:rPr>
              <a:t> </a:t>
            </a:r>
            <a:r>
              <a:rPr sz="680" spc="44" dirty="0">
                <a:solidFill>
                  <a:srgbClr val="231F20"/>
                </a:solidFill>
              </a:rPr>
              <a:t>Санкт-Петербург</a:t>
            </a:r>
            <a:endParaRPr sz="680"/>
          </a:p>
          <a:p>
            <a:pPr marL="17275"/>
            <a:r>
              <a:rPr sz="714" b="1" spc="92" baseline="23809" dirty="0">
                <a:solidFill>
                  <a:srgbClr val="FFFFFF"/>
                </a:solidFill>
              </a:rPr>
              <a:t>4  </a:t>
            </a:r>
            <a:r>
              <a:rPr sz="680" spc="41" dirty="0">
                <a:solidFill>
                  <a:srgbClr val="231F20"/>
                </a:solidFill>
              </a:rPr>
              <a:t>Республика</a:t>
            </a:r>
            <a:r>
              <a:rPr sz="680" spc="34" dirty="0">
                <a:solidFill>
                  <a:srgbClr val="231F20"/>
                </a:solidFill>
              </a:rPr>
              <a:t> </a:t>
            </a:r>
            <a:r>
              <a:rPr sz="680" spc="31" dirty="0">
                <a:solidFill>
                  <a:srgbClr val="231F20"/>
                </a:solidFill>
              </a:rPr>
              <a:t>Татарстан</a:t>
            </a:r>
            <a:endParaRPr sz="680"/>
          </a:p>
          <a:p>
            <a:pPr marL="19002"/>
            <a:r>
              <a:rPr sz="714" b="1" spc="51" baseline="23809" dirty="0">
                <a:solidFill>
                  <a:srgbClr val="FFFFFF"/>
                </a:solidFill>
              </a:rPr>
              <a:t>5   </a:t>
            </a:r>
            <a:r>
              <a:rPr sz="680" spc="37" dirty="0">
                <a:solidFill>
                  <a:srgbClr val="231F20"/>
                </a:solidFill>
              </a:rPr>
              <a:t>Свердловская</a:t>
            </a:r>
            <a:r>
              <a:rPr sz="680" spc="-65" dirty="0">
                <a:solidFill>
                  <a:srgbClr val="231F20"/>
                </a:solidFill>
              </a:rPr>
              <a:t> </a:t>
            </a:r>
            <a:r>
              <a:rPr sz="680" spc="31" dirty="0">
                <a:solidFill>
                  <a:srgbClr val="231F20"/>
                </a:solidFill>
              </a:rPr>
              <a:t>область</a:t>
            </a:r>
            <a:endParaRPr sz="680"/>
          </a:p>
        </p:txBody>
      </p:sp>
      <p:sp>
        <p:nvSpPr>
          <p:cNvPr id="252" name="object 254">
            <a:extLst>
              <a:ext uri="{FF2B5EF4-FFF2-40B4-BE49-F238E27FC236}">
                <a16:creationId xmlns:a16="http://schemas.microsoft.com/office/drawing/2014/main" id="{D38A9226-9A84-49C4-B651-7CD4613802A4}"/>
              </a:ext>
            </a:extLst>
          </p:cNvPr>
          <p:cNvSpPr/>
          <p:nvPr/>
        </p:nvSpPr>
        <p:spPr>
          <a:xfrm>
            <a:off x="5351327" y="2050928"/>
            <a:ext cx="103634" cy="1036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53" name="object 255">
            <a:extLst>
              <a:ext uri="{FF2B5EF4-FFF2-40B4-BE49-F238E27FC236}">
                <a16:creationId xmlns:a16="http://schemas.microsoft.com/office/drawing/2014/main" id="{F749EE3D-209A-40B3-8F97-A40AAE248314}"/>
              </a:ext>
            </a:extLst>
          </p:cNvPr>
          <p:cNvSpPr/>
          <p:nvPr/>
        </p:nvSpPr>
        <p:spPr>
          <a:xfrm>
            <a:off x="4784531" y="3214704"/>
            <a:ext cx="103634" cy="1036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54" name="object 256">
            <a:extLst>
              <a:ext uri="{FF2B5EF4-FFF2-40B4-BE49-F238E27FC236}">
                <a16:creationId xmlns:a16="http://schemas.microsoft.com/office/drawing/2014/main" id="{AFED4664-AD51-438F-BAEB-54A5435C4A40}"/>
              </a:ext>
            </a:extLst>
          </p:cNvPr>
          <p:cNvSpPr/>
          <p:nvPr/>
        </p:nvSpPr>
        <p:spPr>
          <a:xfrm>
            <a:off x="3981468" y="1997867"/>
            <a:ext cx="103634" cy="1036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55" name="object 257">
            <a:extLst>
              <a:ext uri="{FF2B5EF4-FFF2-40B4-BE49-F238E27FC236}">
                <a16:creationId xmlns:a16="http://schemas.microsoft.com/office/drawing/2014/main" id="{F54E1B4E-984B-4729-B097-8BF26D9B2151}"/>
              </a:ext>
            </a:extLst>
          </p:cNvPr>
          <p:cNvSpPr/>
          <p:nvPr/>
        </p:nvSpPr>
        <p:spPr>
          <a:xfrm>
            <a:off x="2917457" y="1596523"/>
            <a:ext cx="103632" cy="10363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56" name="object 258">
            <a:extLst>
              <a:ext uri="{FF2B5EF4-FFF2-40B4-BE49-F238E27FC236}">
                <a16:creationId xmlns:a16="http://schemas.microsoft.com/office/drawing/2014/main" id="{6D02725C-C1C8-4F50-9F21-1DAB58973B49}"/>
              </a:ext>
            </a:extLst>
          </p:cNvPr>
          <p:cNvSpPr/>
          <p:nvPr/>
        </p:nvSpPr>
        <p:spPr>
          <a:xfrm>
            <a:off x="1644309" y="1755664"/>
            <a:ext cx="103634" cy="1036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57" name="object 259">
            <a:extLst>
              <a:ext uri="{FF2B5EF4-FFF2-40B4-BE49-F238E27FC236}">
                <a16:creationId xmlns:a16="http://schemas.microsoft.com/office/drawing/2014/main" id="{C3EAF55B-8F16-4449-846C-F296C7C3ACDC}"/>
              </a:ext>
            </a:extLst>
          </p:cNvPr>
          <p:cNvSpPr/>
          <p:nvPr/>
        </p:nvSpPr>
        <p:spPr>
          <a:xfrm>
            <a:off x="1748364" y="3055201"/>
            <a:ext cx="103634" cy="1036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58" name="object 260">
            <a:extLst>
              <a:ext uri="{FF2B5EF4-FFF2-40B4-BE49-F238E27FC236}">
                <a16:creationId xmlns:a16="http://schemas.microsoft.com/office/drawing/2014/main" id="{82BB331C-16EB-4D01-82CB-805DBD330331}"/>
              </a:ext>
            </a:extLst>
          </p:cNvPr>
          <p:cNvSpPr/>
          <p:nvPr/>
        </p:nvSpPr>
        <p:spPr>
          <a:xfrm>
            <a:off x="3027634" y="3275553"/>
            <a:ext cx="103633" cy="10362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59" name="object 261">
            <a:extLst>
              <a:ext uri="{FF2B5EF4-FFF2-40B4-BE49-F238E27FC236}">
                <a16:creationId xmlns:a16="http://schemas.microsoft.com/office/drawing/2014/main" id="{16D7A2ED-F146-46F7-BDBB-FD897D370585}"/>
              </a:ext>
            </a:extLst>
          </p:cNvPr>
          <p:cNvSpPr/>
          <p:nvPr/>
        </p:nvSpPr>
        <p:spPr>
          <a:xfrm>
            <a:off x="2182948" y="4054813"/>
            <a:ext cx="103634" cy="1036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261" name="TextBox 149">
            <a:extLst>
              <a:ext uri="{FF2B5EF4-FFF2-40B4-BE49-F238E27FC236}">
                <a16:creationId xmlns:a16="http://schemas.microsoft.com/office/drawing/2014/main" id="{A5495FAC-9752-47E5-9B3F-4FC091D211F3}"/>
              </a:ext>
            </a:extLst>
          </p:cNvPr>
          <p:cNvSpPr txBox="1"/>
          <p:nvPr/>
        </p:nvSpPr>
        <p:spPr>
          <a:xfrm>
            <a:off x="114806" y="4829176"/>
            <a:ext cx="1891865" cy="189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Источник: </a:t>
            </a:r>
            <a:r>
              <a:rPr lang="en-US" sz="1200" dirty="0"/>
              <a:t>https://</a:t>
            </a:r>
            <a:r>
              <a:rPr lang="ru-RU" sz="1200" dirty="0" err="1"/>
              <a:t>нтр.рф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6336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B34DD911-018A-493B-938B-5EB4E39ECB9D}"/>
              </a:ext>
            </a:extLst>
          </p:cNvPr>
          <p:cNvGrpSpPr/>
          <p:nvPr/>
        </p:nvGrpSpPr>
        <p:grpSpPr>
          <a:xfrm>
            <a:off x="1379644" y="738297"/>
            <a:ext cx="6113816" cy="3963919"/>
            <a:chOff x="652754" y="1085570"/>
            <a:chExt cx="8989573" cy="5828429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05F704F-122D-443C-A45F-9F2C5DE51B35}"/>
                </a:ext>
              </a:extLst>
            </p:cNvPr>
            <p:cNvSpPr/>
            <p:nvPr/>
          </p:nvSpPr>
          <p:spPr>
            <a:xfrm>
              <a:off x="652754" y="1085570"/>
              <a:ext cx="548640" cy="553720"/>
            </a:xfrm>
            <a:custGeom>
              <a:avLst/>
              <a:gdLst/>
              <a:ahLst/>
              <a:cxnLst/>
              <a:rect l="l" t="t" r="r" b="b"/>
              <a:pathLst>
                <a:path w="548640" h="553719">
                  <a:moveTo>
                    <a:pt x="548640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548640" y="553212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CA3CDE1-7FB4-41D7-87D3-5C28220A3528}"/>
                </a:ext>
              </a:extLst>
            </p:cNvPr>
            <p:cNvSpPr/>
            <p:nvPr/>
          </p:nvSpPr>
          <p:spPr>
            <a:xfrm>
              <a:off x="723566" y="1158424"/>
              <a:ext cx="408305" cy="407670"/>
            </a:xfrm>
            <a:custGeom>
              <a:avLst/>
              <a:gdLst/>
              <a:ahLst/>
              <a:cxnLst/>
              <a:rect l="l" t="t" r="r" b="b"/>
              <a:pathLst>
                <a:path w="408305" h="407669">
                  <a:moveTo>
                    <a:pt x="212432" y="0"/>
                  </a:moveTo>
                  <a:lnTo>
                    <a:pt x="195681" y="0"/>
                  </a:lnTo>
                  <a:lnTo>
                    <a:pt x="194940" y="114"/>
                  </a:lnTo>
                  <a:lnTo>
                    <a:pt x="194411" y="241"/>
                  </a:lnTo>
                  <a:lnTo>
                    <a:pt x="187769" y="533"/>
                  </a:lnTo>
                  <a:lnTo>
                    <a:pt x="147497" y="7861"/>
                  </a:lnTo>
                  <a:lnTo>
                    <a:pt x="110807" y="22558"/>
                  </a:lnTo>
                  <a:lnTo>
                    <a:pt x="74265" y="46698"/>
                  </a:lnTo>
                  <a:lnTo>
                    <a:pt x="46975" y="73952"/>
                  </a:lnTo>
                  <a:lnTo>
                    <a:pt x="21565" y="113069"/>
                  </a:lnTo>
                  <a:lnTo>
                    <a:pt x="5537" y="157734"/>
                  </a:lnTo>
                  <a:lnTo>
                    <a:pt x="800" y="191058"/>
                  </a:lnTo>
                  <a:lnTo>
                    <a:pt x="495" y="194221"/>
                  </a:lnTo>
                  <a:lnTo>
                    <a:pt x="203" y="195135"/>
                  </a:lnTo>
                  <a:lnTo>
                    <a:pt x="110" y="195554"/>
                  </a:lnTo>
                  <a:lnTo>
                    <a:pt x="0" y="211378"/>
                  </a:lnTo>
                  <a:lnTo>
                    <a:pt x="215" y="212471"/>
                  </a:lnTo>
                  <a:lnTo>
                    <a:pt x="508" y="213563"/>
                  </a:lnTo>
                  <a:lnTo>
                    <a:pt x="1092" y="219748"/>
                  </a:lnTo>
                  <a:lnTo>
                    <a:pt x="9912" y="265842"/>
                  </a:lnTo>
                  <a:lnTo>
                    <a:pt x="24995" y="301037"/>
                  </a:lnTo>
                  <a:lnTo>
                    <a:pt x="48763" y="335651"/>
                  </a:lnTo>
                  <a:lnTo>
                    <a:pt x="76623" y="362686"/>
                  </a:lnTo>
                  <a:lnTo>
                    <a:pt x="119329" y="389089"/>
                  </a:lnTo>
                  <a:lnTo>
                    <a:pt x="146850" y="399122"/>
                  </a:lnTo>
                  <a:lnTo>
                    <a:pt x="152463" y="400824"/>
                  </a:lnTo>
                  <a:lnTo>
                    <a:pt x="192193" y="407208"/>
                  </a:lnTo>
                  <a:lnTo>
                    <a:pt x="200501" y="407551"/>
                  </a:lnTo>
                  <a:lnTo>
                    <a:pt x="208826" y="407479"/>
                  </a:lnTo>
                  <a:lnTo>
                    <a:pt x="252933" y="401713"/>
                  </a:lnTo>
                  <a:lnTo>
                    <a:pt x="292223" y="387443"/>
                  </a:lnTo>
                  <a:lnTo>
                    <a:pt x="326277" y="366687"/>
                  </a:lnTo>
                  <a:lnTo>
                    <a:pt x="203961" y="366687"/>
                  </a:lnTo>
                  <a:lnTo>
                    <a:pt x="160597" y="360781"/>
                  </a:lnTo>
                  <a:lnTo>
                    <a:pt x="121675" y="344335"/>
                  </a:lnTo>
                  <a:lnTo>
                    <a:pt x="88731" y="318873"/>
                  </a:lnTo>
                  <a:lnTo>
                    <a:pt x="63304" y="285918"/>
                  </a:lnTo>
                  <a:lnTo>
                    <a:pt x="46930" y="246996"/>
                  </a:lnTo>
                  <a:lnTo>
                    <a:pt x="41148" y="203631"/>
                  </a:lnTo>
                  <a:lnTo>
                    <a:pt x="47018" y="160173"/>
                  </a:lnTo>
                  <a:lnTo>
                    <a:pt x="63512" y="121230"/>
                  </a:lnTo>
                  <a:lnTo>
                    <a:pt x="89053" y="88315"/>
                  </a:lnTo>
                  <a:lnTo>
                    <a:pt x="122063" y="62940"/>
                  </a:lnTo>
                  <a:lnTo>
                    <a:pt x="160964" y="46616"/>
                  </a:lnTo>
                  <a:lnTo>
                    <a:pt x="204177" y="40855"/>
                  </a:lnTo>
                  <a:lnTo>
                    <a:pt x="326352" y="40855"/>
                  </a:lnTo>
                  <a:lnTo>
                    <a:pt x="322664" y="38079"/>
                  </a:lnTo>
                  <a:lnTo>
                    <a:pt x="285508" y="16979"/>
                  </a:lnTo>
                  <a:lnTo>
                    <a:pt x="244462" y="3848"/>
                  </a:lnTo>
                  <a:lnTo>
                    <a:pt x="214553" y="292"/>
                  </a:lnTo>
                  <a:lnTo>
                    <a:pt x="213499" y="114"/>
                  </a:lnTo>
                  <a:lnTo>
                    <a:pt x="212432" y="0"/>
                  </a:lnTo>
                  <a:close/>
                </a:path>
                <a:path w="408305" h="407669">
                  <a:moveTo>
                    <a:pt x="326352" y="40855"/>
                  </a:moveTo>
                  <a:lnTo>
                    <a:pt x="204177" y="40855"/>
                  </a:lnTo>
                  <a:lnTo>
                    <a:pt x="247462" y="46698"/>
                  </a:lnTo>
                  <a:lnTo>
                    <a:pt x="286360" y="63151"/>
                  </a:lnTo>
                  <a:lnTo>
                    <a:pt x="319314" y="88658"/>
                  </a:lnTo>
                  <a:lnTo>
                    <a:pt x="344765" y="121662"/>
                  </a:lnTo>
                  <a:lnTo>
                    <a:pt x="361156" y="160607"/>
                  </a:lnTo>
                  <a:lnTo>
                    <a:pt x="366928" y="203936"/>
                  </a:lnTo>
                  <a:lnTo>
                    <a:pt x="361105" y="246996"/>
                  </a:lnTo>
                  <a:lnTo>
                    <a:pt x="344693" y="285966"/>
                  </a:lnTo>
                  <a:lnTo>
                    <a:pt x="319263" y="318901"/>
                  </a:lnTo>
                  <a:lnTo>
                    <a:pt x="286319" y="344372"/>
                  </a:lnTo>
                  <a:lnTo>
                    <a:pt x="247378" y="360820"/>
                  </a:lnTo>
                  <a:lnTo>
                    <a:pt x="203961" y="366687"/>
                  </a:lnTo>
                  <a:lnTo>
                    <a:pt x="326277" y="366687"/>
                  </a:lnTo>
                  <a:lnTo>
                    <a:pt x="355924" y="339496"/>
                  </a:lnTo>
                  <a:lnTo>
                    <a:pt x="381179" y="304425"/>
                  </a:lnTo>
                  <a:lnTo>
                    <a:pt x="398849" y="263571"/>
                  </a:lnTo>
                  <a:lnTo>
                    <a:pt x="406349" y="227063"/>
                  </a:lnTo>
                  <a:lnTo>
                    <a:pt x="407314" y="218046"/>
                  </a:lnTo>
                  <a:lnTo>
                    <a:pt x="407407" y="213563"/>
                  </a:lnTo>
                  <a:lnTo>
                    <a:pt x="407543" y="211226"/>
                  </a:lnTo>
                  <a:lnTo>
                    <a:pt x="407682" y="210591"/>
                  </a:lnTo>
                  <a:lnTo>
                    <a:pt x="407670" y="197078"/>
                  </a:lnTo>
                  <a:lnTo>
                    <a:pt x="407504" y="196316"/>
                  </a:lnTo>
                  <a:lnTo>
                    <a:pt x="407454" y="194221"/>
                  </a:lnTo>
                  <a:lnTo>
                    <a:pt x="407228" y="188798"/>
                  </a:lnTo>
                  <a:lnTo>
                    <a:pt x="399500" y="146036"/>
                  </a:lnTo>
                  <a:lnTo>
                    <a:pt x="385250" y="110556"/>
                  </a:lnTo>
                  <a:lnTo>
                    <a:pt x="362051" y="75120"/>
                  </a:lnTo>
                  <a:lnTo>
                    <a:pt x="329807" y="43456"/>
                  </a:lnTo>
                  <a:lnTo>
                    <a:pt x="326352" y="40855"/>
                  </a:lnTo>
                  <a:close/>
                </a:path>
              </a:pathLst>
            </a:custGeom>
            <a:solidFill>
              <a:srgbClr val="27367F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EF02275-FE29-4F9D-873C-04C251A564CF}"/>
                </a:ext>
              </a:extLst>
            </p:cNvPr>
            <p:cNvSpPr/>
            <p:nvPr/>
          </p:nvSpPr>
          <p:spPr>
            <a:xfrm>
              <a:off x="794956" y="1169847"/>
              <a:ext cx="265430" cy="375285"/>
            </a:xfrm>
            <a:custGeom>
              <a:avLst/>
              <a:gdLst/>
              <a:ahLst/>
              <a:cxnLst/>
              <a:rect l="l" t="t" r="r" b="b"/>
              <a:pathLst>
                <a:path w="265430" h="375284">
                  <a:moveTo>
                    <a:pt x="265175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265175" y="374903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3FB3C742-0C39-4F45-B838-6BF00E57586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914" y="1241419"/>
              <a:ext cx="125120" cy="235419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E0634519-321B-4C9E-ABBD-7F85A1D3AB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680" y="2382939"/>
              <a:ext cx="8592647" cy="4531060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71D3C3B-AD70-492C-BEE1-EB040EE9E4EC}"/>
                </a:ext>
              </a:extLst>
            </p:cNvPr>
            <p:cNvSpPr/>
            <p:nvPr/>
          </p:nvSpPr>
          <p:spPr>
            <a:xfrm>
              <a:off x="4426026" y="2015934"/>
              <a:ext cx="500380" cy="260350"/>
            </a:xfrm>
            <a:custGeom>
              <a:avLst/>
              <a:gdLst/>
              <a:ahLst/>
              <a:cxnLst/>
              <a:rect l="l" t="t" r="r" b="b"/>
              <a:pathLst>
                <a:path w="500379" h="260350">
                  <a:moveTo>
                    <a:pt x="76022" y="175907"/>
                  </a:moveTo>
                  <a:lnTo>
                    <a:pt x="74104" y="169633"/>
                  </a:lnTo>
                  <a:lnTo>
                    <a:pt x="71704" y="168503"/>
                  </a:lnTo>
                  <a:lnTo>
                    <a:pt x="68630" y="169049"/>
                  </a:lnTo>
                  <a:lnTo>
                    <a:pt x="65455" y="170370"/>
                  </a:lnTo>
                  <a:lnTo>
                    <a:pt x="62191" y="171831"/>
                  </a:lnTo>
                  <a:lnTo>
                    <a:pt x="64554" y="180543"/>
                  </a:lnTo>
                  <a:lnTo>
                    <a:pt x="67665" y="182283"/>
                  </a:lnTo>
                  <a:lnTo>
                    <a:pt x="75006" y="179590"/>
                  </a:lnTo>
                  <a:lnTo>
                    <a:pt x="76022" y="175907"/>
                  </a:lnTo>
                  <a:close/>
                </a:path>
                <a:path w="500379" h="260350">
                  <a:moveTo>
                    <a:pt x="86880" y="28460"/>
                  </a:moveTo>
                  <a:lnTo>
                    <a:pt x="57975" y="6845"/>
                  </a:lnTo>
                  <a:lnTo>
                    <a:pt x="44958" y="7569"/>
                  </a:lnTo>
                  <a:lnTo>
                    <a:pt x="32004" y="7874"/>
                  </a:lnTo>
                  <a:lnTo>
                    <a:pt x="19240" y="6299"/>
                  </a:lnTo>
                  <a:lnTo>
                    <a:pt x="6794" y="1358"/>
                  </a:lnTo>
                  <a:lnTo>
                    <a:pt x="4470" y="0"/>
                  </a:lnTo>
                  <a:lnTo>
                    <a:pt x="1422" y="2082"/>
                  </a:lnTo>
                  <a:lnTo>
                    <a:pt x="25" y="6946"/>
                  </a:lnTo>
                  <a:lnTo>
                    <a:pt x="0" y="10007"/>
                  </a:lnTo>
                  <a:lnTo>
                    <a:pt x="3352" y="16192"/>
                  </a:lnTo>
                  <a:lnTo>
                    <a:pt x="7594" y="17386"/>
                  </a:lnTo>
                  <a:lnTo>
                    <a:pt x="12280" y="16903"/>
                  </a:lnTo>
                  <a:lnTo>
                    <a:pt x="17589" y="23914"/>
                  </a:lnTo>
                  <a:lnTo>
                    <a:pt x="24612" y="27114"/>
                  </a:lnTo>
                  <a:lnTo>
                    <a:pt x="32499" y="28270"/>
                  </a:lnTo>
                  <a:lnTo>
                    <a:pt x="40462" y="29184"/>
                  </a:lnTo>
                  <a:lnTo>
                    <a:pt x="42392" y="29527"/>
                  </a:lnTo>
                  <a:lnTo>
                    <a:pt x="45046" y="27051"/>
                  </a:lnTo>
                  <a:lnTo>
                    <a:pt x="50431" y="22821"/>
                  </a:lnTo>
                  <a:lnTo>
                    <a:pt x="53555" y="19837"/>
                  </a:lnTo>
                  <a:lnTo>
                    <a:pt x="56794" y="16992"/>
                  </a:lnTo>
                  <a:lnTo>
                    <a:pt x="61823" y="17932"/>
                  </a:lnTo>
                  <a:lnTo>
                    <a:pt x="67500" y="17360"/>
                  </a:lnTo>
                  <a:lnTo>
                    <a:pt x="74625" y="32854"/>
                  </a:lnTo>
                  <a:lnTo>
                    <a:pt x="77876" y="38493"/>
                  </a:lnTo>
                  <a:lnTo>
                    <a:pt x="80251" y="39522"/>
                  </a:lnTo>
                  <a:lnTo>
                    <a:pt x="82842" y="38849"/>
                  </a:lnTo>
                  <a:lnTo>
                    <a:pt x="84493" y="37084"/>
                  </a:lnTo>
                  <a:lnTo>
                    <a:pt x="85623" y="32372"/>
                  </a:lnTo>
                  <a:lnTo>
                    <a:pt x="86880" y="28460"/>
                  </a:lnTo>
                  <a:close/>
                </a:path>
                <a:path w="500379" h="260350">
                  <a:moveTo>
                    <a:pt x="148742" y="75120"/>
                  </a:moveTo>
                  <a:lnTo>
                    <a:pt x="146202" y="71780"/>
                  </a:lnTo>
                  <a:lnTo>
                    <a:pt x="138125" y="69240"/>
                  </a:lnTo>
                  <a:lnTo>
                    <a:pt x="132702" y="66700"/>
                  </a:lnTo>
                  <a:lnTo>
                    <a:pt x="127342" y="65455"/>
                  </a:lnTo>
                  <a:lnTo>
                    <a:pt x="128155" y="57569"/>
                  </a:lnTo>
                  <a:lnTo>
                    <a:pt x="132067" y="55257"/>
                  </a:lnTo>
                  <a:lnTo>
                    <a:pt x="136817" y="49644"/>
                  </a:lnTo>
                  <a:lnTo>
                    <a:pt x="138036" y="46443"/>
                  </a:lnTo>
                  <a:lnTo>
                    <a:pt x="128701" y="43954"/>
                  </a:lnTo>
                  <a:lnTo>
                    <a:pt x="124294" y="43421"/>
                  </a:lnTo>
                  <a:lnTo>
                    <a:pt x="111772" y="42519"/>
                  </a:lnTo>
                  <a:lnTo>
                    <a:pt x="109232" y="44081"/>
                  </a:lnTo>
                  <a:lnTo>
                    <a:pt x="109639" y="61810"/>
                  </a:lnTo>
                  <a:lnTo>
                    <a:pt x="106527" y="66243"/>
                  </a:lnTo>
                  <a:lnTo>
                    <a:pt x="99707" y="70027"/>
                  </a:lnTo>
                  <a:lnTo>
                    <a:pt x="85661" y="77114"/>
                  </a:lnTo>
                  <a:lnTo>
                    <a:pt x="75857" y="78930"/>
                  </a:lnTo>
                  <a:lnTo>
                    <a:pt x="66865" y="75057"/>
                  </a:lnTo>
                  <a:lnTo>
                    <a:pt x="55295" y="65074"/>
                  </a:lnTo>
                  <a:lnTo>
                    <a:pt x="52349" y="72453"/>
                  </a:lnTo>
                  <a:lnTo>
                    <a:pt x="48818" y="77330"/>
                  </a:lnTo>
                  <a:lnTo>
                    <a:pt x="42379" y="81876"/>
                  </a:lnTo>
                  <a:lnTo>
                    <a:pt x="30759" y="88290"/>
                  </a:lnTo>
                  <a:lnTo>
                    <a:pt x="24396" y="84620"/>
                  </a:lnTo>
                  <a:lnTo>
                    <a:pt x="22885" y="77152"/>
                  </a:lnTo>
                  <a:lnTo>
                    <a:pt x="15849" y="69278"/>
                  </a:lnTo>
                  <a:lnTo>
                    <a:pt x="13220" y="67462"/>
                  </a:lnTo>
                  <a:lnTo>
                    <a:pt x="5727" y="71196"/>
                  </a:lnTo>
                  <a:lnTo>
                    <a:pt x="4394" y="74549"/>
                  </a:lnTo>
                  <a:lnTo>
                    <a:pt x="4914" y="80314"/>
                  </a:lnTo>
                  <a:lnTo>
                    <a:pt x="6400" y="83223"/>
                  </a:lnTo>
                  <a:lnTo>
                    <a:pt x="8242" y="84442"/>
                  </a:lnTo>
                  <a:lnTo>
                    <a:pt x="15328" y="86956"/>
                  </a:lnTo>
                  <a:lnTo>
                    <a:pt x="22923" y="88963"/>
                  </a:lnTo>
                  <a:lnTo>
                    <a:pt x="27787" y="93573"/>
                  </a:lnTo>
                  <a:lnTo>
                    <a:pt x="26631" y="104165"/>
                  </a:lnTo>
                  <a:lnTo>
                    <a:pt x="29159" y="105524"/>
                  </a:lnTo>
                  <a:lnTo>
                    <a:pt x="39814" y="109321"/>
                  </a:lnTo>
                  <a:lnTo>
                    <a:pt x="42824" y="106997"/>
                  </a:lnTo>
                  <a:lnTo>
                    <a:pt x="41757" y="104381"/>
                  </a:lnTo>
                  <a:lnTo>
                    <a:pt x="41910" y="101854"/>
                  </a:lnTo>
                  <a:lnTo>
                    <a:pt x="43980" y="93637"/>
                  </a:lnTo>
                  <a:lnTo>
                    <a:pt x="48539" y="88557"/>
                  </a:lnTo>
                  <a:lnTo>
                    <a:pt x="54876" y="87045"/>
                  </a:lnTo>
                  <a:lnTo>
                    <a:pt x="62280" y="89547"/>
                  </a:lnTo>
                  <a:lnTo>
                    <a:pt x="67157" y="92481"/>
                  </a:lnTo>
                  <a:lnTo>
                    <a:pt x="71551" y="100253"/>
                  </a:lnTo>
                  <a:lnTo>
                    <a:pt x="77482" y="92989"/>
                  </a:lnTo>
                  <a:lnTo>
                    <a:pt x="82791" y="88099"/>
                  </a:lnTo>
                  <a:lnTo>
                    <a:pt x="88379" y="85940"/>
                  </a:lnTo>
                  <a:lnTo>
                    <a:pt x="94310" y="86106"/>
                  </a:lnTo>
                  <a:lnTo>
                    <a:pt x="110070" y="91592"/>
                  </a:lnTo>
                  <a:lnTo>
                    <a:pt x="119532" y="93129"/>
                  </a:lnTo>
                  <a:lnTo>
                    <a:pt x="129108" y="92773"/>
                  </a:lnTo>
                  <a:lnTo>
                    <a:pt x="138836" y="90436"/>
                  </a:lnTo>
                  <a:lnTo>
                    <a:pt x="144157" y="88620"/>
                  </a:lnTo>
                  <a:lnTo>
                    <a:pt x="148678" y="86296"/>
                  </a:lnTo>
                  <a:lnTo>
                    <a:pt x="148742" y="75120"/>
                  </a:lnTo>
                  <a:close/>
                </a:path>
                <a:path w="500379" h="260350">
                  <a:moveTo>
                    <a:pt x="158673" y="173837"/>
                  </a:moveTo>
                  <a:lnTo>
                    <a:pt x="158483" y="164973"/>
                  </a:lnTo>
                  <a:lnTo>
                    <a:pt x="156298" y="162331"/>
                  </a:lnTo>
                  <a:lnTo>
                    <a:pt x="146265" y="161975"/>
                  </a:lnTo>
                  <a:lnTo>
                    <a:pt x="142735" y="162191"/>
                  </a:lnTo>
                  <a:lnTo>
                    <a:pt x="132232" y="163258"/>
                  </a:lnTo>
                  <a:lnTo>
                    <a:pt x="130568" y="166789"/>
                  </a:lnTo>
                  <a:lnTo>
                    <a:pt x="136525" y="176949"/>
                  </a:lnTo>
                  <a:lnTo>
                    <a:pt x="139001" y="180568"/>
                  </a:lnTo>
                  <a:lnTo>
                    <a:pt x="143776" y="187375"/>
                  </a:lnTo>
                  <a:lnTo>
                    <a:pt x="147053" y="188290"/>
                  </a:lnTo>
                  <a:lnTo>
                    <a:pt x="154165" y="185928"/>
                  </a:lnTo>
                  <a:lnTo>
                    <a:pt x="156959" y="183654"/>
                  </a:lnTo>
                  <a:lnTo>
                    <a:pt x="158648" y="177571"/>
                  </a:lnTo>
                  <a:lnTo>
                    <a:pt x="158572" y="174891"/>
                  </a:lnTo>
                  <a:lnTo>
                    <a:pt x="158673" y="173837"/>
                  </a:lnTo>
                  <a:close/>
                </a:path>
                <a:path w="500379" h="260350">
                  <a:moveTo>
                    <a:pt x="236308" y="222186"/>
                  </a:moveTo>
                  <a:lnTo>
                    <a:pt x="235521" y="219938"/>
                  </a:lnTo>
                  <a:lnTo>
                    <a:pt x="231571" y="212991"/>
                  </a:lnTo>
                  <a:lnTo>
                    <a:pt x="220408" y="211353"/>
                  </a:lnTo>
                  <a:lnTo>
                    <a:pt x="213423" y="219265"/>
                  </a:lnTo>
                  <a:lnTo>
                    <a:pt x="208673" y="226669"/>
                  </a:lnTo>
                  <a:lnTo>
                    <a:pt x="206692" y="233133"/>
                  </a:lnTo>
                  <a:lnTo>
                    <a:pt x="208089" y="239712"/>
                  </a:lnTo>
                  <a:lnTo>
                    <a:pt x="212255" y="245122"/>
                  </a:lnTo>
                  <a:lnTo>
                    <a:pt x="218592" y="248094"/>
                  </a:lnTo>
                  <a:lnTo>
                    <a:pt x="220103" y="247510"/>
                  </a:lnTo>
                  <a:lnTo>
                    <a:pt x="222351" y="247357"/>
                  </a:lnTo>
                  <a:lnTo>
                    <a:pt x="226314" y="240601"/>
                  </a:lnTo>
                  <a:lnTo>
                    <a:pt x="229539" y="234886"/>
                  </a:lnTo>
                  <a:lnTo>
                    <a:pt x="232676" y="229133"/>
                  </a:lnTo>
                  <a:lnTo>
                    <a:pt x="236308" y="222186"/>
                  </a:lnTo>
                  <a:close/>
                </a:path>
                <a:path w="500379" h="260350">
                  <a:moveTo>
                    <a:pt x="246748" y="129463"/>
                  </a:moveTo>
                  <a:lnTo>
                    <a:pt x="246253" y="121348"/>
                  </a:lnTo>
                  <a:lnTo>
                    <a:pt x="238848" y="114503"/>
                  </a:lnTo>
                  <a:lnTo>
                    <a:pt x="226809" y="114236"/>
                  </a:lnTo>
                  <a:lnTo>
                    <a:pt x="225044" y="116459"/>
                  </a:lnTo>
                  <a:lnTo>
                    <a:pt x="227685" y="127901"/>
                  </a:lnTo>
                  <a:lnTo>
                    <a:pt x="232702" y="133146"/>
                  </a:lnTo>
                  <a:lnTo>
                    <a:pt x="243967" y="134112"/>
                  </a:lnTo>
                  <a:lnTo>
                    <a:pt x="246557" y="132994"/>
                  </a:lnTo>
                  <a:lnTo>
                    <a:pt x="246748" y="129463"/>
                  </a:lnTo>
                  <a:close/>
                </a:path>
                <a:path w="500379" h="260350">
                  <a:moveTo>
                    <a:pt x="264566" y="153847"/>
                  </a:moveTo>
                  <a:lnTo>
                    <a:pt x="260629" y="152869"/>
                  </a:lnTo>
                  <a:lnTo>
                    <a:pt x="257403" y="151688"/>
                  </a:lnTo>
                  <a:lnTo>
                    <a:pt x="251460" y="150939"/>
                  </a:lnTo>
                  <a:lnTo>
                    <a:pt x="248983" y="152057"/>
                  </a:lnTo>
                  <a:lnTo>
                    <a:pt x="247357" y="157670"/>
                  </a:lnTo>
                  <a:lnTo>
                    <a:pt x="248335" y="159918"/>
                  </a:lnTo>
                  <a:lnTo>
                    <a:pt x="259118" y="165138"/>
                  </a:lnTo>
                  <a:lnTo>
                    <a:pt x="261759" y="163296"/>
                  </a:lnTo>
                  <a:lnTo>
                    <a:pt x="264566" y="153847"/>
                  </a:lnTo>
                  <a:close/>
                </a:path>
                <a:path w="500379" h="260350">
                  <a:moveTo>
                    <a:pt x="269430" y="150025"/>
                  </a:moveTo>
                  <a:lnTo>
                    <a:pt x="269138" y="149796"/>
                  </a:lnTo>
                  <a:lnTo>
                    <a:pt x="267741" y="150533"/>
                  </a:lnTo>
                  <a:lnTo>
                    <a:pt x="265404" y="150990"/>
                  </a:lnTo>
                  <a:lnTo>
                    <a:pt x="264566" y="153847"/>
                  </a:lnTo>
                  <a:lnTo>
                    <a:pt x="267055" y="154457"/>
                  </a:lnTo>
                  <a:lnTo>
                    <a:pt x="268287" y="152298"/>
                  </a:lnTo>
                  <a:lnTo>
                    <a:pt x="269430" y="150025"/>
                  </a:lnTo>
                  <a:close/>
                </a:path>
                <a:path w="500379" h="260350">
                  <a:moveTo>
                    <a:pt x="269697" y="149783"/>
                  </a:moveTo>
                  <a:lnTo>
                    <a:pt x="269151" y="149796"/>
                  </a:lnTo>
                  <a:lnTo>
                    <a:pt x="269430" y="150025"/>
                  </a:lnTo>
                  <a:lnTo>
                    <a:pt x="269697" y="149783"/>
                  </a:lnTo>
                  <a:close/>
                </a:path>
                <a:path w="500379" h="260350">
                  <a:moveTo>
                    <a:pt x="291350" y="242455"/>
                  </a:moveTo>
                  <a:lnTo>
                    <a:pt x="265582" y="209829"/>
                  </a:lnTo>
                  <a:lnTo>
                    <a:pt x="260362" y="209651"/>
                  </a:lnTo>
                  <a:lnTo>
                    <a:pt x="256247" y="212813"/>
                  </a:lnTo>
                  <a:lnTo>
                    <a:pt x="252818" y="219443"/>
                  </a:lnTo>
                  <a:lnTo>
                    <a:pt x="250482" y="225552"/>
                  </a:lnTo>
                  <a:lnTo>
                    <a:pt x="245948" y="237832"/>
                  </a:lnTo>
                  <a:lnTo>
                    <a:pt x="241985" y="249656"/>
                  </a:lnTo>
                  <a:lnTo>
                    <a:pt x="246786" y="254558"/>
                  </a:lnTo>
                  <a:lnTo>
                    <a:pt x="255854" y="252222"/>
                  </a:lnTo>
                  <a:lnTo>
                    <a:pt x="260705" y="251104"/>
                  </a:lnTo>
                  <a:lnTo>
                    <a:pt x="265010" y="240131"/>
                  </a:lnTo>
                  <a:lnTo>
                    <a:pt x="270103" y="239128"/>
                  </a:lnTo>
                  <a:lnTo>
                    <a:pt x="281813" y="244729"/>
                  </a:lnTo>
                  <a:lnTo>
                    <a:pt x="286219" y="245148"/>
                  </a:lnTo>
                  <a:lnTo>
                    <a:pt x="291350" y="242455"/>
                  </a:lnTo>
                  <a:close/>
                </a:path>
                <a:path w="500379" h="260350">
                  <a:moveTo>
                    <a:pt x="293560" y="154876"/>
                  </a:moveTo>
                  <a:lnTo>
                    <a:pt x="288023" y="149618"/>
                  </a:lnTo>
                  <a:lnTo>
                    <a:pt x="286245" y="147929"/>
                  </a:lnTo>
                  <a:lnTo>
                    <a:pt x="289915" y="146367"/>
                  </a:lnTo>
                  <a:lnTo>
                    <a:pt x="288925" y="143738"/>
                  </a:lnTo>
                  <a:lnTo>
                    <a:pt x="277863" y="110718"/>
                  </a:lnTo>
                  <a:lnTo>
                    <a:pt x="271602" y="107734"/>
                  </a:lnTo>
                  <a:lnTo>
                    <a:pt x="268732" y="107835"/>
                  </a:lnTo>
                  <a:lnTo>
                    <a:pt x="265518" y="108508"/>
                  </a:lnTo>
                  <a:lnTo>
                    <a:pt x="264401" y="111315"/>
                  </a:lnTo>
                  <a:lnTo>
                    <a:pt x="266128" y="119672"/>
                  </a:lnTo>
                  <a:lnTo>
                    <a:pt x="267677" y="126657"/>
                  </a:lnTo>
                  <a:lnTo>
                    <a:pt x="269278" y="133616"/>
                  </a:lnTo>
                  <a:lnTo>
                    <a:pt x="271868" y="144564"/>
                  </a:lnTo>
                  <a:lnTo>
                    <a:pt x="272453" y="147269"/>
                  </a:lnTo>
                  <a:lnTo>
                    <a:pt x="269697" y="149783"/>
                  </a:lnTo>
                  <a:lnTo>
                    <a:pt x="278803" y="149618"/>
                  </a:lnTo>
                  <a:lnTo>
                    <a:pt x="273380" y="159372"/>
                  </a:lnTo>
                  <a:lnTo>
                    <a:pt x="279514" y="164084"/>
                  </a:lnTo>
                  <a:lnTo>
                    <a:pt x="281889" y="165557"/>
                  </a:lnTo>
                  <a:lnTo>
                    <a:pt x="287997" y="166090"/>
                  </a:lnTo>
                  <a:lnTo>
                    <a:pt x="290106" y="163398"/>
                  </a:lnTo>
                  <a:lnTo>
                    <a:pt x="293560" y="154876"/>
                  </a:lnTo>
                  <a:close/>
                </a:path>
                <a:path w="500379" h="260350">
                  <a:moveTo>
                    <a:pt x="299262" y="143065"/>
                  </a:moveTo>
                  <a:lnTo>
                    <a:pt x="299199" y="141376"/>
                  </a:lnTo>
                  <a:lnTo>
                    <a:pt x="294767" y="144310"/>
                  </a:lnTo>
                  <a:lnTo>
                    <a:pt x="289915" y="146367"/>
                  </a:lnTo>
                  <a:lnTo>
                    <a:pt x="290169" y="147015"/>
                  </a:lnTo>
                  <a:lnTo>
                    <a:pt x="292836" y="145707"/>
                  </a:lnTo>
                  <a:lnTo>
                    <a:pt x="295097" y="144564"/>
                  </a:lnTo>
                  <a:lnTo>
                    <a:pt x="296532" y="143840"/>
                  </a:lnTo>
                  <a:lnTo>
                    <a:pt x="299262" y="143065"/>
                  </a:lnTo>
                  <a:close/>
                </a:path>
                <a:path w="500379" h="260350">
                  <a:moveTo>
                    <a:pt x="315722" y="148336"/>
                  </a:moveTo>
                  <a:lnTo>
                    <a:pt x="315671" y="147599"/>
                  </a:lnTo>
                  <a:lnTo>
                    <a:pt x="314604" y="139331"/>
                  </a:lnTo>
                  <a:lnTo>
                    <a:pt x="314540" y="139141"/>
                  </a:lnTo>
                  <a:lnTo>
                    <a:pt x="312394" y="131533"/>
                  </a:lnTo>
                  <a:lnTo>
                    <a:pt x="308546" y="124447"/>
                  </a:lnTo>
                  <a:lnTo>
                    <a:pt x="302590" y="118338"/>
                  </a:lnTo>
                  <a:lnTo>
                    <a:pt x="302069" y="117944"/>
                  </a:lnTo>
                  <a:lnTo>
                    <a:pt x="300990" y="118173"/>
                  </a:lnTo>
                  <a:lnTo>
                    <a:pt x="298030" y="118364"/>
                  </a:lnTo>
                  <a:lnTo>
                    <a:pt x="297421" y="119570"/>
                  </a:lnTo>
                  <a:lnTo>
                    <a:pt x="298348" y="128663"/>
                  </a:lnTo>
                  <a:lnTo>
                    <a:pt x="298983" y="135521"/>
                  </a:lnTo>
                  <a:lnTo>
                    <a:pt x="299199" y="141376"/>
                  </a:lnTo>
                  <a:lnTo>
                    <a:pt x="302577" y="139141"/>
                  </a:lnTo>
                  <a:lnTo>
                    <a:pt x="302907" y="151879"/>
                  </a:lnTo>
                  <a:lnTo>
                    <a:pt x="311467" y="149707"/>
                  </a:lnTo>
                  <a:lnTo>
                    <a:pt x="315722" y="148336"/>
                  </a:lnTo>
                  <a:close/>
                </a:path>
                <a:path w="500379" h="260350">
                  <a:moveTo>
                    <a:pt x="332701" y="83997"/>
                  </a:moveTo>
                  <a:lnTo>
                    <a:pt x="326834" y="83477"/>
                  </a:lnTo>
                  <a:lnTo>
                    <a:pt x="320789" y="83273"/>
                  </a:lnTo>
                  <a:lnTo>
                    <a:pt x="318960" y="75907"/>
                  </a:lnTo>
                  <a:lnTo>
                    <a:pt x="314794" y="75996"/>
                  </a:lnTo>
                  <a:lnTo>
                    <a:pt x="310286" y="77952"/>
                  </a:lnTo>
                  <a:lnTo>
                    <a:pt x="304800" y="71031"/>
                  </a:lnTo>
                  <a:lnTo>
                    <a:pt x="303098" y="67767"/>
                  </a:lnTo>
                  <a:lnTo>
                    <a:pt x="298881" y="64579"/>
                  </a:lnTo>
                  <a:lnTo>
                    <a:pt x="295211" y="64401"/>
                  </a:lnTo>
                  <a:lnTo>
                    <a:pt x="289877" y="67805"/>
                  </a:lnTo>
                  <a:lnTo>
                    <a:pt x="290626" y="71691"/>
                  </a:lnTo>
                  <a:lnTo>
                    <a:pt x="297395" y="77444"/>
                  </a:lnTo>
                  <a:lnTo>
                    <a:pt x="302006" y="79844"/>
                  </a:lnTo>
                  <a:lnTo>
                    <a:pt x="306489" y="87820"/>
                  </a:lnTo>
                  <a:lnTo>
                    <a:pt x="309994" y="89839"/>
                  </a:lnTo>
                  <a:lnTo>
                    <a:pt x="319760" y="86791"/>
                  </a:lnTo>
                  <a:lnTo>
                    <a:pt x="327533" y="90500"/>
                  </a:lnTo>
                  <a:lnTo>
                    <a:pt x="332701" y="83997"/>
                  </a:lnTo>
                  <a:close/>
                </a:path>
                <a:path w="500379" h="260350">
                  <a:moveTo>
                    <a:pt x="364998" y="67843"/>
                  </a:moveTo>
                  <a:lnTo>
                    <a:pt x="362585" y="62496"/>
                  </a:lnTo>
                  <a:lnTo>
                    <a:pt x="363258" y="55295"/>
                  </a:lnTo>
                  <a:lnTo>
                    <a:pt x="354825" y="51384"/>
                  </a:lnTo>
                  <a:lnTo>
                    <a:pt x="351612" y="51803"/>
                  </a:lnTo>
                  <a:lnTo>
                    <a:pt x="347052" y="53886"/>
                  </a:lnTo>
                  <a:lnTo>
                    <a:pt x="345948" y="56680"/>
                  </a:lnTo>
                  <a:lnTo>
                    <a:pt x="349377" y="63233"/>
                  </a:lnTo>
                  <a:lnTo>
                    <a:pt x="351739" y="66890"/>
                  </a:lnTo>
                  <a:lnTo>
                    <a:pt x="353949" y="70637"/>
                  </a:lnTo>
                  <a:lnTo>
                    <a:pt x="363956" y="72224"/>
                  </a:lnTo>
                  <a:lnTo>
                    <a:pt x="364871" y="69799"/>
                  </a:lnTo>
                  <a:lnTo>
                    <a:pt x="363982" y="68757"/>
                  </a:lnTo>
                  <a:lnTo>
                    <a:pt x="364998" y="67843"/>
                  </a:lnTo>
                  <a:close/>
                </a:path>
                <a:path w="500379" h="260350">
                  <a:moveTo>
                    <a:pt x="397700" y="213702"/>
                  </a:moveTo>
                  <a:lnTo>
                    <a:pt x="397586" y="212788"/>
                  </a:lnTo>
                  <a:lnTo>
                    <a:pt x="397675" y="211251"/>
                  </a:lnTo>
                  <a:lnTo>
                    <a:pt x="395820" y="210185"/>
                  </a:lnTo>
                  <a:lnTo>
                    <a:pt x="393839" y="208241"/>
                  </a:lnTo>
                  <a:lnTo>
                    <a:pt x="391591" y="207860"/>
                  </a:lnTo>
                  <a:lnTo>
                    <a:pt x="383235" y="206870"/>
                  </a:lnTo>
                  <a:lnTo>
                    <a:pt x="374865" y="206044"/>
                  </a:lnTo>
                  <a:lnTo>
                    <a:pt x="366598" y="204508"/>
                  </a:lnTo>
                  <a:lnTo>
                    <a:pt x="358571" y="201383"/>
                  </a:lnTo>
                  <a:lnTo>
                    <a:pt x="351243" y="197700"/>
                  </a:lnTo>
                  <a:lnTo>
                    <a:pt x="346621" y="196811"/>
                  </a:lnTo>
                  <a:lnTo>
                    <a:pt x="342823" y="198932"/>
                  </a:lnTo>
                  <a:lnTo>
                    <a:pt x="337997" y="204241"/>
                  </a:lnTo>
                  <a:lnTo>
                    <a:pt x="334022" y="208876"/>
                  </a:lnTo>
                  <a:lnTo>
                    <a:pt x="322795" y="223202"/>
                  </a:lnTo>
                  <a:lnTo>
                    <a:pt x="317207" y="227380"/>
                  </a:lnTo>
                  <a:lnTo>
                    <a:pt x="319303" y="242747"/>
                  </a:lnTo>
                  <a:lnTo>
                    <a:pt x="327291" y="239941"/>
                  </a:lnTo>
                  <a:lnTo>
                    <a:pt x="340207" y="243408"/>
                  </a:lnTo>
                  <a:lnTo>
                    <a:pt x="343077" y="250278"/>
                  </a:lnTo>
                  <a:lnTo>
                    <a:pt x="349808" y="258546"/>
                  </a:lnTo>
                  <a:lnTo>
                    <a:pt x="352767" y="260223"/>
                  </a:lnTo>
                  <a:lnTo>
                    <a:pt x="356425" y="258787"/>
                  </a:lnTo>
                  <a:lnTo>
                    <a:pt x="370700" y="251460"/>
                  </a:lnTo>
                  <a:lnTo>
                    <a:pt x="382320" y="241642"/>
                  </a:lnTo>
                  <a:lnTo>
                    <a:pt x="391236" y="229336"/>
                  </a:lnTo>
                  <a:lnTo>
                    <a:pt x="397700" y="213702"/>
                  </a:lnTo>
                  <a:close/>
                </a:path>
                <a:path w="500379" h="260350">
                  <a:moveTo>
                    <a:pt x="403440" y="167043"/>
                  </a:moveTo>
                  <a:lnTo>
                    <a:pt x="402602" y="164465"/>
                  </a:lnTo>
                  <a:lnTo>
                    <a:pt x="400748" y="163652"/>
                  </a:lnTo>
                  <a:lnTo>
                    <a:pt x="398868" y="162102"/>
                  </a:lnTo>
                  <a:lnTo>
                    <a:pt x="394385" y="163118"/>
                  </a:lnTo>
                  <a:lnTo>
                    <a:pt x="389343" y="164084"/>
                  </a:lnTo>
                  <a:lnTo>
                    <a:pt x="380847" y="166433"/>
                  </a:lnTo>
                  <a:lnTo>
                    <a:pt x="378244" y="168821"/>
                  </a:lnTo>
                  <a:lnTo>
                    <a:pt x="381139" y="177368"/>
                  </a:lnTo>
                  <a:lnTo>
                    <a:pt x="385216" y="180390"/>
                  </a:lnTo>
                  <a:lnTo>
                    <a:pt x="394081" y="177266"/>
                  </a:lnTo>
                  <a:lnTo>
                    <a:pt x="398043" y="173482"/>
                  </a:lnTo>
                  <a:lnTo>
                    <a:pt x="402996" y="169468"/>
                  </a:lnTo>
                  <a:lnTo>
                    <a:pt x="403440" y="167043"/>
                  </a:lnTo>
                  <a:close/>
                </a:path>
                <a:path w="500379" h="260350">
                  <a:moveTo>
                    <a:pt x="413600" y="27292"/>
                  </a:moveTo>
                  <a:lnTo>
                    <a:pt x="408482" y="21501"/>
                  </a:lnTo>
                  <a:lnTo>
                    <a:pt x="402539" y="18859"/>
                  </a:lnTo>
                  <a:lnTo>
                    <a:pt x="394246" y="19799"/>
                  </a:lnTo>
                  <a:lnTo>
                    <a:pt x="392696" y="21704"/>
                  </a:lnTo>
                  <a:lnTo>
                    <a:pt x="392023" y="24409"/>
                  </a:lnTo>
                  <a:lnTo>
                    <a:pt x="392544" y="27063"/>
                  </a:lnTo>
                  <a:lnTo>
                    <a:pt x="398780" y="29895"/>
                  </a:lnTo>
                  <a:lnTo>
                    <a:pt x="403796" y="33743"/>
                  </a:lnTo>
                  <a:lnTo>
                    <a:pt x="411264" y="32715"/>
                  </a:lnTo>
                  <a:lnTo>
                    <a:pt x="412178" y="30530"/>
                  </a:lnTo>
                  <a:lnTo>
                    <a:pt x="413245" y="29260"/>
                  </a:lnTo>
                  <a:lnTo>
                    <a:pt x="413245" y="28448"/>
                  </a:lnTo>
                  <a:lnTo>
                    <a:pt x="413600" y="27292"/>
                  </a:lnTo>
                  <a:close/>
                </a:path>
                <a:path w="500379" h="260350">
                  <a:moveTo>
                    <a:pt x="494334" y="205282"/>
                  </a:moveTo>
                  <a:lnTo>
                    <a:pt x="493928" y="199478"/>
                  </a:lnTo>
                  <a:lnTo>
                    <a:pt x="488619" y="195199"/>
                  </a:lnTo>
                  <a:lnTo>
                    <a:pt x="483616" y="195529"/>
                  </a:lnTo>
                  <a:lnTo>
                    <a:pt x="479831" y="199466"/>
                  </a:lnTo>
                  <a:lnTo>
                    <a:pt x="476529" y="204939"/>
                  </a:lnTo>
                  <a:lnTo>
                    <a:pt x="473011" y="209867"/>
                  </a:lnTo>
                  <a:lnTo>
                    <a:pt x="466102" y="216941"/>
                  </a:lnTo>
                  <a:lnTo>
                    <a:pt x="461683" y="219163"/>
                  </a:lnTo>
                  <a:lnTo>
                    <a:pt x="457669" y="216954"/>
                  </a:lnTo>
                  <a:lnTo>
                    <a:pt x="448297" y="214122"/>
                  </a:lnTo>
                  <a:lnTo>
                    <a:pt x="417309" y="236131"/>
                  </a:lnTo>
                  <a:lnTo>
                    <a:pt x="419557" y="242849"/>
                  </a:lnTo>
                  <a:lnTo>
                    <a:pt x="424789" y="247675"/>
                  </a:lnTo>
                  <a:lnTo>
                    <a:pt x="432473" y="249770"/>
                  </a:lnTo>
                  <a:lnTo>
                    <a:pt x="436816" y="250012"/>
                  </a:lnTo>
                  <a:lnTo>
                    <a:pt x="441172" y="249809"/>
                  </a:lnTo>
                  <a:lnTo>
                    <a:pt x="445516" y="249809"/>
                  </a:lnTo>
                  <a:lnTo>
                    <a:pt x="445516" y="249986"/>
                  </a:lnTo>
                  <a:lnTo>
                    <a:pt x="450735" y="249986"/>
                  </a:lnTo>
                  <a:lnTo>
                    <a:pt x="466229" y="248170"/>
                  </a:lnTo>
                  <a:lnTo>
                    <a:pt x="477494" y="242671"/>
                  </a:lnTo>
                  <a:lnTo>
                    <a:pt x="485241" y="232816"/>
                  </a:lnTo>
                  <a:lnTo>
                    <a:pt x="494334" y="205282"/>
                  </a:lnTo>
                  <a:close/>
                </a:path>
                <a:path w="500379" h="260350">
                  <a:moveTo>
                    <a:pt x="499833" y="96062"/>
                  </a:moveTo>
                  <a:lnTo>
                    <a:pt x="492975" y="90601"/>
                  </a:lnTo>
                  <a:lnTo>
                    <a:pt x="485635" y="92316"/>
                  </a:lnTo>
                  <a:lnTo>
                    <a:pt x="484136" y="94881"/>
                  </a:lnTo>
                  <a:lnTo>
                    <a:pt x="485609" y="102146"/>
                  </a:lnTo>
                  <a:lnTo>
                    <a:pt x="490308" y="104406"/>
                  </a:lnTo>
                  <a:lnTo>
                    <a:pt x="497014" y="104851"/>
                  </a:lnTo>
                  <a:lnTo>
                    <a:pt x="498259" y="102831"/>
                  </a:lnTo>
                  <a:lnTo>
                    <a:pt x="499440" y="101777"/>
                  </a:lnTo>
                  <a:lnTo>
                    <a:pt x="499833" y="96062"/>
                  </a:lnTo>
                  <a:close/>
                </a:path>
              </a:pathLst>
            </a:custGeom>
            <a:solidFill>
              <a:srgbClr val="17B0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193E79D-B3DF-4B4E-84D8-48216DFF5C10}"/>
                </a:ext>
              </a:extLst>
            </p:cNvPr>
            <p:cNvSpPr/>
            <p:nvPr/>
          </p:nvSpPr>
          <p:spPr>
            <a:xfrm>
              <a:off x="4695020" y="2308050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0312" y="0"/>
                  </a:moveTo>
                  <a:lnTo>
                    <a:pt x="5943" y="584"/>
                  </a:lnTo>
                  <a:lnTo>
                    <a:pt x="1562" y="1460"/>
                  </a:lnTo>
                  <a:lnTo>
                    <a:pt x="0" y="4432"/>
                  </a:lnTo>
                  <a:lnTo>
                    <a:pt x="2146" y="11988"/>
                  </a:lnTo>
                  <a:lnTo>
                    <a:pt x="6007" y="12064"/>
                  </a:lnTo>
                  <a:lnTo>
                    <a:pt x="11976" y="11417"/>
                  </a:lnTo>
                  <a:lnTo>
                    <a:pt x="14300" y="10210"/>
                  </a:lnTo>
                  <a:lnTo>
                    <a:pt x="15176" y="3530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237D34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1576F7C-96DA-4C43-BFA1-576B0DD021FE}"/>
                </a:ext>
              </a:extLst>
            </p:cNvPr>
            <p:cNvSpPr/>
            <p:nvPr/>
          </p:nvSpPr>
          <p:spPr>
            <a:xfrm>
              <a:off x="4479493" y="2080653"/>
              <a:ext cx="310515" cy="111760"/>
            </a:xfrm>
            <a:custGeom>
              <a:avLst/>
              <a:gdLst/>
              <a:ahLst/>
              <a:cxnLst/>
              <a:rect l="l" t="t" r="r" b="b"/>
              <a:pathLst>
                <a:path w="310514" h="111760">
                  <a:moveTo>
                    <a:pt x="15570" y="71094"/>
                  </a:moveTo>
                  <a:lnTo>
                    <a:pt x="14046" y="68922"/>
                  </a:lnTo>
                  <a:lnTo>
                    <a:pt x="6985" y="67106"/>
                  </a:lnTo>
                  <a:lnTo>
                    <a:pt x="3187" y="68922"/>
                  </a:lnTo>
                  <a:lnTo>
                    <a:pt x="0" y="77343"/>
                  </a:lnTo>
                  <a:lnTo>
                    <a:pt x="2336" y="80060"/>
                  </a:lnTo>
                  <a:lnTo>
                    <a:pt x="10960" y="81546"/>
                  </a:lnTo>
                  <a:lnTo>
                    <a:pt x="13716" y="78511"/>
                  </a:lnTo>
                  <a:lnTo>
                    <a:pt x="14401" y="76276"/>
                  </a:lnTo>
                  <a:lnTo>
                    <a:pt x="15570" y="71094"/>
                  </a:lnTo>
                  <a:close/>
                </a:path>
                <a:path w="310514" h="111760">
                  <a:moveTo>
                    <a:pt x="207162" y="30226"/>
                  </a:moveTo>
                  <a:lnTo>
                    <a:pt x="206184" y="27254"/>
                  </a:lnTo>
                  <a:lnTo>
                    <a:pt x="205651" y="23622"/>
                  </a:lnTo>
                  <a:lnTo>
                    <a:pt x="202247" y="18186"/>
                  </a:lnTo>
                  <a:lnTo>
                    <a:pt x="199224" y="19037"/>
                  </a:lnTo>
                  <a:lnTo>
                    <a:pt x="194995" y="22847"/>
                  </a:lnTo>
                  <a:lnTo>
                    <a:pt x="194551" y="25400"/>
                  </a:lnTo>
                  <a:lnTo>
                    <a:pt x="197840" y="30937"/>
                  </a:lnTo>
                  <a:lnTo>
                    <a:pt x="200063" y="33858"/>
                  </a:lnTo>
                  <a:lnTo>
                    <a:pt x="204851" y="33985"/>
                  </a:lnTo>
                  <a:lnTo>
                    <a:pt x="205816" y="31851"/>
                  </a:lnTo>
                  <a:lnTo>
                    <a:pt x="207162" y="30226"/>
                  </a:lnTo>
                  <a:close/>
                </a:path>
                <a:path w="310514" h="111760">
                  <a:moveTo>
                    <a:pt x="269405" y="102870"/>
                  </a:moveTo>
                  <a:lnTo>
                    <a:pt x="266827" y="101993"/>
                  </a:lnTo>
                  <a:lnTo>
                    <a:pt x="264223" y="101727"/>
                  </a:lnTo>
                  <a:lnTo>
                    <a:pt x="260604" y="102057"/>
                  </a:lnTo>
                  <a:lnTo>
                    <a:pt x="257213" y="102920"/>
                  </a:lnTo>
                  <a:lnTo>
                    <a:pt x="258457" y="108864"/>
                  </a:lnTo>
                  <a:lnTo>
                    <a:pt x="260337" y="110363"/>
                  </a:lnTo>
                  <a:lnTo>
                    <a:pt x="265442" y="111442"/>
                  </a:lnTo>
                  <a:lnTo>
                    <a:pt x="268516" y="109956"/>
                  </a:lnTo>
                  <a:lnTo>
                    <a:pt x="269405" y="102870"/>
                  </a:lnTo>
                  <a:close/>
                </a:path>
                <a:path w="310514" h="111760">
                  <a:moveTo>
                    <a:pt x="281698" y="16217"/>
                  </a:moveTo>
                  <a:lnTo>
                    <a:pt x="280339" y="15176"/>
                  </a:lnTo>
                  <a:lnTo>
                    <a:pt x="281178" y="13677"/>
                  </a:lnTo>
                  <a:lnTo>
                    <a:pt x="272884" y="3479"/>
                  </a:lnTo>
                  <a:lnTo>
                    <a:pt x="272148" y="2578"/>
                  </a:lnTo>
                  <a:lnTo>
                    <a:pt x="273050" y="1244"/>
                  </a:lnTo>
                  <a:lnTo>
                    <a:pt x="272605" y="152"/>
                  </a:lnTo>
                  <a:lnTo>
                    <a:pt x="270319" y="0"/>
                  </a:lnTo>
                  <a:lnTo>
                    <a:pt x="269773" y="1752"/>
                  </a:lnTo>
                  <a:lnTo>
                    <a:pt x="269316" y="2578"/>
                  </a:lnTo>
                  <a:lnTo>
                    <a:pt x="269214" y="2717"/>
                  </a:lnTo>
                  <a:lnTo>
                    <a:pt x="265493" y="11188"/>
                  </a:lnTo>
                  <a:lnTo>
                    <a:pt x="267322" y="18554"/>
                  </a:lnTo>
                  <a:lnTo>
                    <a:pt x="273367" y="18757"/>
                  </a:lnTo>
                  <a:lnTo>
                    <a:pt x="279234" y="19278"/>
                  </a:lnTo>
                  <a:lnTo>
                    <a:pt x="280695" y="18757"/>
                  </a:lnTo>
                  <a:lnTo>
                    <a:pt x="281508" y="17754"/>
                  </a:lnTo>
                  <a:lnTo>
                    <a:pt x="281698" y="16217"/>
                  </a:lnTo>
                  <a:close/>
                </a:path>
                <a:path w="310514" h="111760">
                  <a:moveTo>
                    <a:pt x="282409" y="76111"/>
                  </a:moveTo>
                  <a:lnTo>
                    <a:pt x="282105" y="72161"/>
                  </a:lnTo>
                  <a:lnTo>
                    <a:pt x="279958" y="70739"/>
                  </a:lnTo>
                  <a:lnTo>
                    <a:pt x="276390" y="71869"/>
                  </a:lnTo>
                  <a:lnTo>
                    <a:pt x="275932" y="73990"/>
                  </a:lnTo>
                  <a:lnTo>
                    <a:pt x="275323" y="75095"/>
                  </a:lnTo>
                  <a:lnTo>
                    <a:pt x="275742" y="78193"/>
                  </a:lnTo>
                  <a:lnTo>
                    <a:pt x="277812" y="79286"/>
                  </a:lnTo>
                  <a:lnTo>
                    <a:pt x="281266" y="78320"/>
                  </a:lnTo>
                  <a:lnTo>
                    <a:pt x="282409" y="76111"/>
                  </a:lnTo>
                  <a:close/>
                </a:path>
                <a:path w="310514" h="111760">
                  <a:moveTo>
                    <a:pt x="310502" y="7505"/>
                  </a:moveTo>
                  <a:lnTo>
                    <a:pt x="300482" y="5918"/>
                  </a:lnTo>
                  <a:lnTo>
                    <a:pt x="302983" y="11684"/>
                  </a:lnTo>
                  <a:lnTo>
                    <a:pt x="306044" y="14008"/>
                  </a:lnTo>
                  <a:lnTo>
                    <a:pt x="310502" y="7505"/>
                  </a:lnTo>
                  <a:close/>
                </a:path>
              </a:pathLst>
            </a:custGeom>
            <a:solidFill>
              <a:srgbClr val="17B0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C7DE48B7-60A2-4995-B6EE-456253C53752}"/>
                </a:ext>
              </a:extLst>
            </p:cNvPr>
            <p:cNvSpPr/>
            <p:nvPr/>
          </p:nvSpPr>
          <p:spPr>
            <a:xfrm>
              <a:off x="4759833" y="2083777"/>
              <a:ext cx="33020" cy="13335"/>
            </a:xfrm>
            <a:custGeom>
              <a:avLst/>
              <a:gdLst/>
              <a:ahLst/>
              <a:cxnLst/>
              <a:rect l="l" t="t" r="r" b="b"/>
              <a:pathLst>
                <a:path w="33020" h="13335">
                  <a:moveTo>
                    <a:pt x="2654" y="11239"/>
                  </a:moveTo>
                  <a:lnTo>
                    <a:pt x="876" y="10617"/>
                  </a:lnTo>
                  <a:lnTo>
                    <a:pt x="0" y="12065"/>
                  </a:lnTo>
                  <a:lnTo>
                    <a:pt x="1358" y="13106"/>
                  </a:lnTo>
                  <a:lnTo>
                    <a:pt x="2654" y="11239"/>
                  </a:lnTo>
                  <a:close/>
                </a:path>
                <a:path w="33020" h="13335">
                  <a:moveTo>
                    <a:pt x="32918" y="990"/>
                  </a:moveTo>
                  <a:lnTo>
                    <a:pt x="31203" y="50"/>
                  </a:lnTo>
                  <a:lnTo>
                    <a:pt x="30175" y="914"/>
                  </a:lnTo>
                  <a:lnTo>
                    <a:pt x="31064" y="1955"/>
                  </a:lnTo>
                  <a:lnTo>
                    <a:pt x="32918" y="990"/>
                  </a:lnTo>
                  <a:close/>
                </a:path>
              </a:pathLst>
            </a:custGeom>
            <a:solidFill>
              <a:srgbClr val="237D34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C4329D93-B267-4560-9B2C-9B6C2CD665D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308" y="1723502"/>
              <a:ext cx="175356" cy="222791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87DE18C7-437E-456B-ADAD-EBC20FD557A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999" y="2111698"/>
              <a:ext cx="218299" cy="154001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B1C42DA9-D37C-4742-B854-11793ED4F39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271" y="2458175"/>
              <a:ext cx="187680" cy="187960"/>
            </a:xfrm>
            <a:prstGeom prst="rect">
              <a:avLst/>
            </a:prstGeom>
          </p:spPr>
        </p:pic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5BDD046-E797-4B2B-B32C-11450A535E1C}"/>
                </a:ext>
              </a:extLst>
            </p:cNvPr>
            <p:cNvSpPr/>
            <p:nvPr/>
          </p:nvSpPr>
          <p:spPr>
            <a:xfrm>
              <a:off x="2450223" y="2866504"/>
              <a:ext cx="2322830" cy="774065"/>
            </a:xfrm>
            <a:custGeom>
              <a:avLst/>
              <a:gdLst/>
              <a:ahLst/>
              <a:cxnLst/>
              <a:rect l="l" t="t" r="r" b="b"/>
              <a:pathLst>
                <a:path w="2322829" h="774064">
                  <a:moveTo>
                    <a:pt x="2322499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2322499" y="774001"/>
                  </a:lnTo>
                  <a:lnTo>
                    <a:pt x="2322499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4CD43CC-C1AE-4C37-B32E-C9A9DAC0196B}"/>
              </a:ext>
            </a:extLst>
          </p:cNvPr>
          <p:cNvSpPr txBox="1"/>
          <p:nvPr/>
        </p:nvSpPr>
        <p:spPr>
          <a:xfrm>
            <a:off x="1416740" y="199180"/>
            <a:ext cx="6899676" cy="216270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ru-RU" sz="102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lang="ru-RU" sz="102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lang="ru-RU" sz="102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20" dirty="0">
              <a:latin typeface="Tahoma"/>
              <a:cs typeface="Tahoma"/>
            </a:endParaRPr>
          </a:p>
          <a:p>
            <a:pPr>
              <a:spcBef>
                <a:spcPts val="27"/>
              </a:spcBef>
            </a:pPr>
            <a:endParaRPr sz="1054" dirty="0">
              <a:latin typeface="Tahoma"/>
              <a:cs typeface="Tahoma"/>
            </a:endParaRPr>
          </a:p>
          <a:p>
            <a:pPr marL="412430">
              <a:spcBef>
                <a:spcPts val="3"/>
              </a:spcBef>
            </a:pPr>
            <a:r>
              <a:rPr sz="952" b="1" spc="-3" dirty="0">
                <a:solidFill>
                  <a:srgbClr val="27367F"/>
                </a:solidFill>
                <a:latin typeface="Tahoma"/>
                <a:cs typeface="Tahoma"/>
              </a:rPr>
              <a:t>Показатели</a:t>
            </a:r>
            <a:r>
              <a:rPr sz="952" b="1" spc="3" dirty="0">
                <a:solidFill>
                  <a:srgbClr val="27367F"/>
                </a:solidFill>
                <a:latin typeface="Tahoma"/>
                <a:cs typeface="Tahoma"/>
              </a:rPr>
              <a:t> </a:t>
            </a:r>
            <a:r>
              <a:rPr sz="952" b="1" spc="7" dirty="0">
                <a:solidFill>
                  <a:srgbClr val="27367F"/>
                </a:solidFill>
                <a:latin typeface="Tahoma"/>
                <a:cs typeface="Tahoma"/>
              </a:rPr>
              <a:t>обеспечения </a:t>
            </a:r>
            <a:r>
              <a:rPr sz="952" b="1" spc="3" dirty="0">
                <a:solidFill>
                  <a:srgbClr val="27367F"/>
                </a:solidFill>
                <a:latin typeface="Tahoma"/>
                <a:cs typeface="Tahoma"/>
              </a:rPr>
              <a:t>научно-технологического </a:t>
            </a:r>
            <a:r>
              <a:rPr sz="952" b="1" spc="-3" dirty="0">
                <a:solidFill>
                  <a:srgbClr val="27367F"/>
                </a:solidFill>
                <a:latin typeface="Tahoma"/>
                <a:cs typeface="Tahoma"/>
              </a:rPr>
              <a:t>развития</a:t>
            </a:r>
            <a:endParaRPr sz="952" dirty="0">
              <a:latin typeface="Tahoma"/>
              <a:cs typeface="Tahoma"/>
            </a:endParaRPr>
          </a:p>
          <a:p>
            <a:pPr>
              <a:spcBef>
                <a:spcPts val="20"/>
              </a:spcBef>
            </a:pPr>
            <a:endParaRPr sz="1326" dirty="0">
              <a:latin typeface="Tahoma"/>
              <a:cs typeface="Tahoma"/>
            </a:endParaRPr>
          </a:p>
          <a:p>
            <a:pPr marL="204271"/>
            <a:r>
              <a:rPr sz="680" spc="37" dirty="0"/>
              <a:t>Число</a:t>
            </a:r>
            <a:r>
              <a:rPr sz="680" spc="7" dirty="0"/>
              <a:t> </a:t>
            </a:r>
            <a:r>
              <a:rPr sz="680" spc="41" dirty="0"/>
              <a:t>научных</a:t>
            </a:r>
            <a:r>
              <a:rPr sz="680" spc="10" dirty="0"/>
              <a:t> </a:t>
            </a:r>
            <a:r>
              <a:rPr sz="680" spc="37" dirty="0"/>
              <a:t>организаций,</a:t>
            </a:r>
            <a:r>
              <a:rPr sz="680" spc="10" dirty="0"/>
              <a:t> </a:t>
            </a:r>
            <a:r>
              <a:rPr sz="680" spc="3" dirty="0"/>
              <a:t>ед.</a:t>
            </a:r>
            <a:endParaRPr sz="680" dirty="0"/>
          </a:p>
          <a:p>
            <a:pPr marL="204271" marR="2867574">
              <a:lnSpc>
                <a:spcPts val="680"/>
              </a:lnSpc>
              <a:spcBef>
                <a:spcPts val="544"/>
              </a:spcBef>
            </a:pPr>
            <a:r>
              <a:rPr sz="680" spc="37" dirty="0"/>
              <a:t>Среднесписочная численность </a:t>
            </a:r>
            <a:r>
              <a:rPr sz="680" spc="41" dirty="0"/>
              <a:t> </a:t>
            </a:r>
            <a:r>
              <a:rPr sz="680" spc="44" dirty="0"/>
              <a:t>работников, </a:t>
            </a:r>
            <a:r>
              <a:rPr sz="680" spc="41" dirty="0"/>
              <a:t>выполнявших </a:t>
            </a:r>
            <a:r>
              <a:rPr sz="680" spc="44" dirty="0"/>
              <a:t> </a:t>
            </a:r>
            <a:r>
              <a:rPr sz="680" spc="34" dirty="0"/>
              <a:t>исследования</a:t>
            </a:r>
            <a:r>
              <a:rPr sz="680" spc="10" dirty="0"/>
              <a:t> </a:t>
            </a:r>
            <a:r>
              <a:rPr sz="680" spc="48" dirty="0"/>
              <a:t>и</a:t>
            </a:r>
            <a:r>
              <a:rPr sz="680" spc="14" dirty="0"/>
              <a:t> </a:t>
            </a:r>
            <a:r>
              <a:rPr sz="680" spc="41" dirty="0"/>
              <a:t>разработки,</a:t>
            </a:r>
            <a:r>
              <a:rPr sz="680" spc="10" dirty="0"/>
              <a:t> </a:t>
            </a:r>
            <a:r>
              <a:rPr sz="680" spc="20" dirty="0"/>
              <a:t>тыс.</a:t>
            </a:r>
            <a:r>
              <a:rPr sz="680" spc="14" dirty="0"/>
              <a:t> чел.</a:t>
            </a:r>
            <a:endParaRPr sz="680" dirty="0"/>
          </a:p>
          <a:p>
            <a:pPr marL="204271">
              <a:spcBef>
                <a:spcPts val="408"/>
              </a:spcBef>
            </a:pPr>
            <a:r>
              <a:rPr sz="680" spc="44" dirty="0"/>
              <a:t>Техновооруженность,</a:t>
            </a:r>
            <a:r>
              <a:rPr sz="680" spc="7" dirty="0"/>
              <a:t> </a:t>
            </a:r>
            <a:r>
              <a:rPr sz="680" spc="20" dirty="0"/>
              <a:t>тыс.</a:t>
            </a:r>
            <a:r>
              <a:rPr sz="680" spc="7" dirty="0"/>
              <a:t> </a:t>
            </a:r>
            <a:r>
              <a:rPr sz="680" spc="41" dirty="0"/>
              <a:t>руб./чел.</a:t>
            </a:r>
            <a:endParaRPr sz="680" dirty="0"/>
          </a:p>
          <a:p>
            <a:pPr>
              <a:lnSpc>
                <a:spcPct val="100000"/>
              </a:lnSpc>
            </a:pPr>
            <a:endParaRPr sz="680" dirty="0"/>
          </a:p>
          <a:p>
            <a:pPr>
              <a:spcBef>
                <a:spcPts val="31"/>
              </a:spcBef>
            </a:pPr>
            <a:endParaRPr sz="646" dirty="0"/>
          </a:p>
          <a:p>
            <a:pPr marL="1508499" marR="2258214" indent="52255">
              <a:lnSpc>
                <a:spcPts val="748"/>
              </a:lnSpc>
              <a:spcBef>
                <a:spcPts val="3"/>
              </a:spcBef>
            </a:pPr>
            <a:r>
              <a:rPr sz="748" b="1" spc="-14" dirty="0">
                <a:latin typeface="Tahoma"/>
                <a:cs typeface="Tahoma"/>
              </a:rPr>
              <a:t>Северо-Западный </a:t>
            </a:r>
            <a:r>
              <a:rPr sz="748" b="1" spc="-1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  <a:p>
            <a:pPr marL="1429468">
              <a:spcBef>
                <a:spcPts val="660"/>
              </a:spcBef>
              <a:tabLst>
                <a:tab pos="1917906" algn="l"/>
                <a:tab pos="2406343" algn="l"/>
              </a:tabLst>
            </a:pPr>
            <a:r>
              <a:rPr sz="816" b="1" spc="-78" dirty="0">
                <a:latin typeface="Tahoma"/>
                <a:cs typeface="Tahoma"/>
              </a:rPr>
              <a:t>521	</a:t>
            </a:r>
            <a:r>
              <a:rPr sz="816" b="1" spc="-48" dirty="0">
                <a:latin typeface="Tahoma"/>
                <a:cs typeface="Tahoma"/>
              </a:rPr>
              <a:t>80,1	</a:t>
            </a:r>
            <a:r>
              <a:rPr sz="816" b="1" spc="-24" dirty="0">
                <a:latin typeface="Tahoma"/>
                <a:cs typeface="Tahoma"/>
              </a:rPr>
              <a:t>863,5</a:t>
            </a:r>
            <a:endParaRPr sz="816" dirty="0">
              <a:latin typeface="Tahoma"/>
              <a:cs typeface="Tahoma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31AB975B-3EC4-4CF5-A4A3-A73D00FF90BC}"/>
              </a:ext>
            </a:extLst>
          </p:cNvPr>
          <p:cNvSpPr txBox="1"/>
          <p:nvPr/>
        </p:nvSpPr>
        <p:spPr>
          <a:xfrm>
            <a:off x="402991" y="4903559"/>
            <a:ext cx="1766324" cy="924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544" spc="31" dirty="0"/>
              <a:t>Источник:</a:t>
            </a:r>
            <a:r>
              <a:rPr sz="544" spc="14" dirty="0"/>
              <a:t> </a:t>
            </a:r>
            <a:r>
              <a:rPr sz="544" spc="24" dirty="0"/>
              <a:t>Росстат</a:t>
            </a:r>
            <a:r>
              <a:rPr sz="544" spc="17" dirty="0"/>
              <a:t> </a:t>
            </a:r>
            <a:r>
              <a:rPr sz="544" spc="20" dirty="0"/>
              <a:t>(дата</a:t>
            </a:r>
            <a:r>
              <a:rPr sz="544" spc="14" dirty="0"/>
              <a:t> </a:t>
            </a:r>
            <a:r>
              <a:rPr sz="544" spc="31" dirty="0"/>
              <a:t>обращения:</a:t>
            </a:r>
            <a:r>
              <a:rPr sz="544" spc="17" dirty="0"/>
              <a:t> </a:t>
            </a:r>
            <a:r>
              <a:rPr sz="544" spc="20" dirty="0"/>
              <a:t>28.10.2020).</a:t>
            </a:r>
            <a:endParaRPr sz="544" dirty="0"/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33F0C9BF-41C0-4F7B-B4A5-D7572A8AA622}"/>
              </a:ext>
            </a:extLst>
          </p:cNvPr>
          <p:cNvGrpSpPr/>
          <p:nvPr/>
        </p:nvGrpSpPr>
        <p:grpSpPr>
          <a:xfrm>
            <a:off x="1148709" y="1996077"/>
            <a:ext cx="2611913" cy="1059794"/>
            <a:chOff x="313194" y="2934972"/>
            <a:chExt cx="3840479" cy="1558290"/>
          </a:xfrm>
        </p:grpSpPr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2386FA07-6919-4997-B045-A601FBD35FB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4595" y="2934972"/>
              <a:ext cx="168300" cy="168275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93A88EAA-7164-4EFE-9471-0F429841E1A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7679" y="3298503"/>
              <a:ext cx="175355" cy="222791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4993617E-2BC1-4211-B6EA-30510523107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2407" y="3334739"/>
              <a:ext cx="218299" cy="150152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450024E8-0D61-41DE-9273-00B2BD4C65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65717" y="3316546"/>
              <a:ext cx="187680" cy="187960"/>
            </a:xfrm>
            <a:prstGeom prst="rect">
              <a:avLst/>
            </a:prstGeom>
          </p:spPr>
        </p:pic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97110709-E62F-41E3-8E0F-706717300ECD}"/>
                </a:ext>
              </a:extLst>
            </p:cNvPr>
            <p:cNvSpPr/>
            <p:nvPr/>
          </p:nvSpPr>
          <p:spPr>
            <a:xfrm>
              <a:off x="313194" y="3718915"/>
              <a:ext cx="2430780" cy="774065"/>
            </a:xfrm>
            <a:custGeom>
              <a:avLst/>
              <a:gdLst/>
              <a:ahLst/>
              <a:cxnLst/>
              <a:rect l="l" t="t" r="r" b="b"/>
              <a:pathLst>
                <a:path w="2430780" h="774064">
                  <a:moveTo>
                    <a:pt x="2430500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2430500" y="774001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8D9F52D5-B57A-40BF-B358-7E092B0182F1}"/>
              </a:ext>
            </a:extLst>
          </p:cNvPr>
          <p:cNvSpPr txBox="1"/>
          <p:nvPr/>
        </p:nvSpPr>
        <p:spPr>
          <a:xfrm>
            <a:off x="1368636" y="2529024"/>
            <a:ext cx="1391898" cy="42718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34741" marR="271210" indent="164108">
              <a:lnSpc>
                <a:spcPts val="748"/>
              </a:lnSpc>
              <a:spcBef>
                <a:spcPts val="218"/>
              </a:spcBef>
            </a:pPr>
            <a:r>
              <a:rPr sz="748" b="1" spc="-24" dirty="0">
                <a:latin typeface="Tahoma"/>
                <a:cs typeface="Tahoma"/>
              </a:rPr>
              <a:t>Центральный </a:t>
            </a:r>
            <a:r>
              <a:rPr sz="748" b="1" spc="-2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  <a:p>
            <a:pPr>
              <a:spcBef>
                <a:spcPts val="27"/>
              </a:spcBef>
            </a:pPr>
            <a:endParaRPr sz="612" dirty="0">
              <a:latin typeface="Tahoma"/>
              <a:cs typeface="Tahoma"/>
            </a:endParaRPr>
          </a:p>
          <a:p>
            <a:pPr>
              <a:tabLst>
                <a:tab pos="524714" algn="l"/>
                <a:tab pos="1043814" algn="l"/>
              </a:tabLst>
            </a:pPr>
            <a:r>
              <a:rPr sz="816" b="1" spc="-177" dirty="0">
                <a:latin typeface="Tahoma"/>
                <a:cs typeface="Tahoma"/>
              </a:rPr>
              <a:t>1</a:t>
            </a:r>
            <a:r>
              <a:rPr sz="816" b="1" spc="-27" dirty="0">
                <a:latin typeface="Tahoma"/>
                <a:cs typeface="Tahoma"/>
              </a:rPr>
              <a:t> </a:t>
            </a:r>
            <a:r>
              <a:rPr sz="816" b="1" dirty="0">
                <a:latin typeface="Tahoma"/>
                <a:cs typeface="Tahoma"/>
              </a:rPr>
              <a:t>46</a:t>
            </a:r>
            <a:r>
              <a:rPr sz="816" b="1" spc="17" dirty="0">
                <a:latin typeface="Tahoma"/>
                <a:cs typeface="Tahoma"/>
              </a:rPr>
              <a:t>5</a:t>
            </a:r>
            <a:r>
              <a:rPr sz="816" b="1" dirty="0">
                <a:latin typeface="Tahoma"/>
                <a:cs typeface="Tahoma"/>
              </a:rPr>
              <a:t>	</a:t>
            </a:r>
            <a:r>
              <a:rPr sz="1224" b="1" spc="-82" baseline="2314" dirty="0">
                <a:latin typeface="Tahoma"/>
                <a:cs typeface="Tahoma"/>
              </a:rPr>
              <a:t>314,</a:t>
            </a:r>
            <a:r>
              <a:rPr sz="1224" b="1" spc="-61" baseline="2314" dirty="0">
                <a:latin typeface="Tahoma"/>
                <a:cs typeface="Tahoma"/>
              </a:rPr>
              <a:t>3</a:t>
            </a:r>
            <a:r>
              <a:rPr sz="1224" b="1" baseline="2314" dirty="0">
                <a:latin typeface="Tahoma"/>
                <a:cs typeface="Tahoma"/>
              </a:rPr>
              <a:t>	</a:t>
            </a:r>
            <a:r>
              <a:rPr sz="1224" b="1" spc="-265" baseline="2314" dirty="0">
                <a:latin typeface="Tahoma"/>
                <a:cs typeface="Tahoma"/>
              </a:rPr>
              <a:t>1</a:t>
            </a:r>
            <a:r>
              <a:rPr sz="1224" b="1" spc="-41" baseline="2314" dirty="0">
                <a:latin typeface="Tahoma"/>
                <a:cs typeface="Tahoma"/>
              </a:rPr>
              <a:t> </a:t>
            </a:r>
            <a:r>
              <a:rPr sz="1224" b="1" spc="-71" baseline="2314" dirty="0">
                <a:latin typeface="Tahoma"/>
                <a:cs typeface="Tahoma"/>
              </a:rPr>
              <a:t>148,6</a:t>
            </a:r>
            <a:endParaRPr sz="1224" baseline="2314" dirty="0">
              <a:latin typeface="Tahoma"/>
              <a:cs typeface="Tahoma"/>
            </a:endParaRPr>
          </a:p>
        </p:txBody>
      </p:sp>
      <p:grpSp>
        <p:nvGrpSpPr>
          <p:cNvPr id="27" name="object 27">
            <a:extLst>
              <a:ext uri="{FF2B5EF4-FFF2-40B4-BE49-F238E27FC236}">
                <a16:creationId xmlns:a16="http://schemas.microsoft.com/office/drawing/2014/main" id="{A696CF69-8668-4300-A497-06A50A42F9C0}"/>
              </a:ext>
            </a:extLst>
          </p:cNvPr>
          <p:cNvGrpSpPr/>
          <p:nvPr/>
        </p:nvGrpSpPr>
        <p:grpSpPr>
          <a:xfrm>
            <a:off x="1221792" y="2575820"/>
            <a:ext cx="1505478" cy="1269680"/>
            <a:chOff x="420654" y="3787410"/>
            <a:chExt cx="2213610" cy="1866900"/>
          </a:xfrm>
        </p:grpSpPr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B13F0B8F-B6B4-49E4-81C6-9ABD7AC265A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3915" y="3787410"/>
              <a:ext cx="168300" cy="168275"/>
            </a:xfrm>
            <a:prstGeom prst="rect">
              <a:avLst/>
            </a:prstGeom>
          </p:spPr>
        </p:pic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799280FA-49B4-4FBE-8B5F-0E74ABB17A3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654" y="4150921"/>
              <a:ext cx="175356" cy="222791"/>
            </a:xfrm>
            <a:prstGeom prst="rect">
              <a:avLst/>
            </a:prstGeom>
          </p:spPr>
        </p:pic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C56DF641-C710-40A5-B6A5-C79FED92454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1383" y="4187155"/>
              <a:ext cx="218299" cy="150152"/>
            </a:xfrm>
            <a:prstGeom prst="rect">
              <a:avLst/>
            </a:prstGeom>
          </p:spPr>
        </p:pic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E8E7992B-0E8C-4147-B520-3E323E0F991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91691" y="4168964"/>
              <a:ext cx="187680" cy="187959"/>
            </a:xfrm>
            <a:prstGeom prst="rect">
              <a:avLst/>
            </a:prstGeom>
          </p:spPr>
        </p:pic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61B46916-A092-423A-A366-61F05EDD9060}"/>
                </a:ext>
              </a:extLst>
            </p:cNvPr>
            <p:cNvSpPr/>
            <p:nvPr/>
          </p:nvSpPr>
          <p:spPr>
            <a:xfrm>
              <a:off x="422694" y="4879911"/>
              <a:ext cx="2211705" cy="774065"/>
            </a:xfrm>
            <a:custGeom>
              <a:avLst/>
              <a:gdLst/>
              <a:ahLst/>
              <a:cxnLst/>
              <a:rect l="l" t="t" r="r" b="b"/>
              <a:pathLst>
                <a:path w="2211705" h="774064">
                  <a:moveTo>
                    <a:pt x="2211501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2211501" y="774001"/>
                  </a:lnTo>
                  <a:lnTo>
                    <a:pt x="2211501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B37C4936-A657-4703-BBB5-4CB336CD88B5}"/>
              </a:ext>
            </a:extLst>
          </p:cNvPr>
          <p:cNvSpPr txBox="1"/>
          <p:nvPr/>
        </p:nvSpPr>
        <p:spPr>
          <a:xfrm>
            <a:off x="1422703" y="3318618"/>
            <a:ext cx="1245495" cy="42718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73417" marR="186133" indent="301873">
              <a:lnSpc>
                <a:spcPts val="748"/>
              </a:lnSpc>
              <a:spcBef>
                <a:spcPts val="218"/>
              </a:spcBef>
            </a:pPr>
            <a:r>
              <a:rPr sz="748" b="1" spc="-34" dirty="0">
                <a:latin typeface="Tahoma"/>
                <a:cs typeface="Tahoma"/>
              </a:rPr>
              <a:t>Южный </a:t>
            </a:r>
            <a:r>
              <a:rPr sz="748" b="1" spc="-31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  <a:p>
            <a:pPr>
              <a:spcBef>
                <a:spcPts val="27"/>
              </a:spcBef>
            </a:pPr>
            <a:endParaRPr sz="612" dirty="0">
              <a:latin typeface="Tahoma"/>
              <a:cs typeface="Tahoma"/>
            </a:endParaRPr>
          </a:p>
          <a:p>
            <a:pPr>
              <a:tabLst>
                <a:tab pos="463390" algn="l"/>
                <a:tab pos="945781" algn="l"/>
              </a:tabLst>
            </a:pPr>
            <a:r>
              <a:rPr sz="816" b="1" spc="-75" dirty="0">
                <a:latin typeface="Tahoma"/>
                <a:cs typeface="Tahoma"/>
              </a:rPr>
              <a:t>31</a:t>
            </a:r>
            <a:r>
              <a:rPr sz="816" b="1" spc="-58" dirty="0">
                <a:latin typeface="Tahoma"/>
                <a:cs typeface="Tahoma"/>
              </a:rPr>
              <a:t>9</a:t>
            </a:r>
            <a:r>
              <a:rPr sz="816" b="1" dirty="0">
                <a:latin typeface="Tahoma"/>
                <a:cs typeface="Tahoma"/>
              </a:rPr>
              <a:t>	</a:t>
            </a:r>
            <a:r>
              <a:rPr sz="1224" b="1" spc="-30" baseline="2314" dirty="0">
                <a:latin typeface="Tahoma"/>
                <a:cs typeface="Tahoma"/>
              </a:rPr>
              <a:t>24,</a:t>
            </a:r>
            <a:r>
              <a:rPr sz="1224" b="1" spc="-5" baseline="2314" dirty="0">
                <a:latin typeface="Tahoma"/>
                <a:cs typeface="Tahoma"/>
              </a:rPr>
              <a:t>7</a:t>
            </a:r>
            <a:r>
              <a:rPr sz="1224" b="1" baseline="2314" dirty="0">
                <a:latin typeface="Tahoma"/>
                <a:cs typeface="Tahoma"/>
              </a:rPr>
              <a:t>	</a:t>
            </a:r>
            <a:r>
              <a:rPr sz="1224" b="1" spc="-15" baseline="2314" dirty="0">
                <a:latin typeface="Tahoma"/>
                <a:cs typeface="Tahoma"/>
              </a:rPr>
              <a:t>896,9</a:t>
            </a:r>
            <a:endParaRPr sz="1224" baseline="2314" dirty="0">
              <a:latin typeface="Tahoma"/>
              <a:cs typeface="Tahoma"/>
            </a:endParaRPr>
          </a:p>
        </p:txBody>
      </p:sp>
      <p:grpSp>
        <p:nvGrpSpPr>
          <p:cNvPr id="34" name="object 34">
            <a:extLst>
              <a:ext uri="{FF2B5EF4-FFF2-40B4-BE49-F238E27FC236}">
                <a16:creationId xmlns:a16="http://schemas.microsoft.com/office/drawing/2014/main" id="{83D39CC1-3B2C-483C-8BA4-D334B1127364}"/>
              </a:ext>
            </a:extLst>
          </p:cNvPr>
          <p:cNvGrpSpPr/>
          <p:nvPr/>
        </p:nvGrpSpPr>
        <p:grpSpPr>
          <a:xfrm>
            <a:off x="1275860" y="3242686"/>
            <a:ext cx="3070553" cy="1176829"/>
            <a:chOff x="500153" y="4767948"/>
            <a:chExt cx="4514850" cy="1730375"/>
          </a:xfrm>
        </p:grpSpPr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84A8B9CD-B5BF-44E8-9BAD-B5D35752C0C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4414" y="4948369"/>
              <a:ext cx="168300" cy="168275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F33285D5-B61A-4F83-9219-8372773EF87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153" y="5311917"/>
              <a:ext cx="175356" cy="222791"/>
            </a:xfrm>
            <a:prstGeom prst="rect">
              <a:avLst/>
            </a:prstGeom>
          </p:spPr>
        </p:pic>
        <p:pic>
          <p:nvPicPr>
            <p:cNvPr id="37" name="object 37">
              <a:extLst>
                <a:ext uri="{FF2B5EF4-FFF2-40B4-BE49-F238E27FC236}">
                  <a16:creationId xmlns:a16="http://schemas.microsoft.com/office/drawing/2014/main" id="{0E579585-B0E8-4F2B-B79E-048398B9D51D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0884" y="5348151"/>
              <a:ext cx="218297" cy="150152"/>
            </a:xfrm>
            <a:prstGeom prst="rect">
              <a:avLst/>
            </a:prstGeom>
          </p:spPr>
        </p:pic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D0A1CC91-C59B-4491-88F0-3CF78074F89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7192" y="5329959"/>
              <a:ext cx="187680" cy="187959"/>
            </a:xfrm>
            <a:prstGeom prst="rect">
              <a:avLst/>
            </a:prstGeom>
          </p:spPr>
        </p:pic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17B89FE6-4559-4580-B4EB-9FDE9B753B6B}"/>
                </a:ext>
              </a:extLst>
            </p:cNvPr>
            <p:cNvSpPr/>
            <p:nvPr/>
          </p:nvSpPr>
          <p:spPr>
            <a:xfrm>
              <a:off x="2803347" y="4767948"/>
              <a:ext cx="2211705" cy="774065"/>
            </a:xfrm>
            <a:custGeom>
              <a:avLst/>
              <a:gdLst/>
              <a:ahLst/>
              <a:cxnLst/>
              <a:rect l="l" t="t" r="r" b="b"/>
              <a:pathLst>
                <a:path w="2211704" h="774064">
                  <a:moveTo>
                    <a:pt x="2211501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2211501" y="774001"/>
                  </a:lnTo>
                  <a:lnTo>
                    <a:pt x="2211501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CD993FFA-FB6E-4658-B3FA-D6991D48229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03064" y="4854408"/>
              <a:ext cx="168300" cy="168275"/>
            </a:xfrm>
            <a:prstGeom prst="rect">
              <a:avLst/>
            </a:prstGeom>
          </p:spPr>
        </p:pic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50F59A3E-A329-4B11-AF07-FA7CF80F6CEC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80804" y="5199960"/>
              <a:ext cx="175356" cy="222791"/>
            </a:xfrm>
            <a:prstGeom prst="rect">
              <a:avLst/>
            </a:prstGeom>
          </p:spPr>
        </p:pic>
        <p:pic>
          <p:nvPicPr>
            <p:cNvPr id="42" name="object 42">
              <a:extLst>
                <a:ext uri="{FF2B5EF4-FFF2-40B4-BE49-F238E27FC236}">
                  <a16:creationId xmlns:a16="http://schemas.microsoft.com/office/drawing/2014/main" id="{1F5A01EE-F7D7-42DB-9027-C730C341BA82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01533" y="5236194"/>
              <a:ext cx="218299" cy="150152"/>
            </a:xfrm>
            <a:prstGeom prst="rect">
              <a:avLst/>
            </a:prstGeom>
          </p:spPr>
        </p:pic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CFEED99F-2684-4800-B2E8-FE2DA3E71EBD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07841" y="5218003"/>
              <a:ext cx="187680" cy="187959"/>
            </a:xfrm>
            <a:prstGeom prst="rect">
              <a:avLst/>
            </a:prstGeom>
          </p:spPr>
        </p:pic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95442C49-2AD7-46EA-9783-15ADD1E436B8}"/>
                </a:ext>
              </a:extLst>
            </p:cNvPr>
            <p:cNvSpPr/>
            <p:nvPr/>
          </p:nvSpPr>
          <p:spPr>
            <a:xfrm>
              <a:off x="1453972" y="5724004"/>
              <a:ext cx="2157730" cy="774065"/>
            </a:xfrm>
            <a:custGeom>
              <a:avLst/>
              <a:gdLst/>
              <a:ahLst/>
              <a:cxnLst/>
              <a:rect l="l" t="t" r="r" b="b"/>
              <a:pathLst>
                <a:path w="2157729" h="774064">
                  <a:moveTo>
                    <a:pt x="2157501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2157501" y="774001"/>
                  </a:lnTo>
                  <a:lnTo>
                    <a:pt x="2157501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45" name="object 45">
            <a:extLst>
              <a:ext uri="{FF2B5EF4-FFF2-40B4-BE49-F238E27FC236}">
                <a16:creationId xmlns:a16="http://schemas.microsoft.com/office/drawing/2014/main" id="{6E47C503-FE8A-4B91-9F99-736E0A22B7FF}"/>
              </a:ext>
            </a:extLst>
          </p:cNvPr>
          <p:cNvSpPr txBox="1"/>
          <p:nvPr/>
        </p:nvSpPr>
        <p:spPr>
          <a:xfrm>
            <a:off x="2124077" y="3892684"/>
            <a:ext cx="1174237" cy="42718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73417" marR="114876" algn="ctr">
              <a:lnSpc>
                <a:spcPts val="748"/>
              </a:lnSpc>
              <a:spcBef>
                <a:spcPts val="218"/>
              </a:spcBef>
            </a:pPr>
            <a:r>
              <a:rPr sz="748" b="1" spc="-10" dirty="0">
                <a:latin typeface="Tahoma"/>
                <a:cs typeface="Tahoma"/>
              </a:rPr>
              <a:t>Северо-Кавказский </a:t>
            </a:r>
            <a:r>
              <a:rPr sz="748" b="1" spc="-211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  <a:p>
            <a:pPr>
              <a:spcBef>
                <a:spcPts val="27"/>
              </a:spcBef>
            </a:pPr>
            <a:endParaRPr sz="612" dirty="0">
              <a:latin typeface="Tahoma"/>
              <a:cs typeface="Tahoma"/>
            </a:endParaRPr>
          </a:p>
          <a:p>
            <a:pPr marR="3455" algn="ctr">
              <a:tabLst>
                <a:tab pos="463390" algn="l"/>
                <a:tab pos="909073" algn="l"/>
              </a:tabLst>
            </a:pPr>
            <a:r>
              <a:rPr sz="816" b="1" spc="-54" dirty="0">
                <a:latin typeface="Tahoma"/>
                <a:cs typeface="Tahoma"/>
              </a:rPr>
              <a:t>14</a:t>
            </a:r>
            <a:r>
              <a:rPr sz="816" b="1" spc="-37" dirty="0">
                <a:latin typeface="Tahoma"/>
                <a:cs typeface="Tahoma"/>
              </a:rPr>
              <a:t>9</a:t>
            </a:r>
            <a:r>
              <a:rPr sz="816" b="1" dirty="0">
                <a:latin typeface="Tahoma"/>
                <a:cs typeface="Tahoma"/>
              </a:rPr>
              <a:t>	</a:t>
            </a:r>
            <a:r>
              <a:rPr sz="1224" b="1" spc="5" baseline="2314" dirty="0">
                <a:latin typeface="Tahoma"/>
                <a:cs typeface="Tahoma"/>
              </a:rPr>
              <a:t>6,</a:t>
            </a:r>
            <a:r>
              <a:rPr sz="1224" b="1" spc="41" baseline="2314" dirty="0">
                <a:latin typeface="Tahoma"/>
                <a:cs typeface="Tahoma"/>
              </a:rPr>
              <a:t>0</a:t>
            </a:r>
            <a:r>
              <a:rPr sz="1224" b="1" baseline="2314" dirty="0">
                <a:latin typeface="Tahoma"/>
                <a:cs typeface="Tahoma"/>
              </a:rPr>
              <a:t>	</a:t>
            </a:r>
            <a:r>
              <a:rPr sz="1224" b="1" spc="-97" baseline="2314" dirty="0">
                <a:latin typeface="Tahoma"/>
                <a:cs typeface="Tahoma"/>
              </a:rPr>
              <a:t>713,2</a:t>
            </a:r>
            <a:endParaRPr sz="1224" baseline="2314" dirty="0">
              <a:latin typeface="Tahoma"/>
              <a:cs typeface="Tahoma"/>
            </a:endParaRPr>
          </a:p>
        </p:txBody>
      </p:sp>
      <p:grpSp>
        <p:nvGrpSpPr>
          <p:cNvPr id="46" name="object 46">
            <a:extLst>
              <a:ext uri="{FF2B5EF4-FFF2-40B4-BE49-F238E27FC236}">
                <a16:creationId xmlns:a16="http://schemas.microsoft.com/office/drawing/2014/main" id="{CE9205FB-A60A-4B73-A121-052FB94D39FC}"/>
              </a:ext>
            </a:extLst>
          </p:cNvPr>
          <p:cNvGrpSpPr/>
          <p:nvPr/>
        </p:nvGrpSpPr>
        <p:grpSpPr>
          <a:xfrm>
            <a:off x="1977234" y="2619747"/>
            <a:ext cx="3121081" cy="1718819"/>
            <a:chOff x="1531432" y="3851998"/>
            <a:chExt cx="4589145" cy="2527300"/>
          </a:xfrm>
        </p:grpSpPr>
        <p:pic>
          <p:nvPicPr>
            <p:cNvPr id="47" name="object 47">
              <a:extLst>
                <a:ext uri="{FF2B5EF4-FFF2-40B4-BE49-F238E27FC236}">
                  <a16:creationId xmlns:a16="http://schemas.microsoft.com/office/drawing/2014/main" id="{8B2F58AF-4E35-451D-AB30-56C27C7FE39F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7691" y="5810481"/>
              <a:ext cx="168300" cy="168275"/>
            </a:xfrm>
            <a:prstGeom prst="rect">
              <a:avLst/>
            </a:prstGeom>
          </p:spPr>
        </p:pic>
        <p:pic>
          <p:nvPicPr>
            <p:cNvPr id="48" name="object 48">
              <a:extLst>
                <a:ext uri="{FF2B5EF4-FFF2-40B4-BE49-F238E27FC236}">
                  <a16:creationId xmlns:a16="http://schemas.microsoft.com/office/drawing/2014/main" id="{D53D39BB-3B6D-4F4C-9E9A-9F6FCD274BE7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31432" y="6156006"/>
              <a:ext cx="175356" cy="222791"/>
            </a:xfrm>
            <a:prstGeom prst="rect">
              <a:avLst/>
            </a:prstGeom>
          </p:spPr>
        </p:pic>
        <p:pic>
          <p:nvPicPr>
            <p:cNvPr id="49" name="object 49">
              <a:extLst>
                <a:ext uri="{FF2B5EF4-FFF2-40B4-BE49-F238E27FC236}">
                  <a16:creationId xmlns:a16="http://schemas.microsoft.com/office/drawing/2014/main" id="{84304B05-17B8-431C-9446-07871F751C0C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52161" y="6192240"/>
              <a:ext cx="218299" cy="150152"/>
            </a:xfrm>
            <a:prstGeom prst="rect">
              <a:avLst/>
            </a:prstGeom>
          </p:spPr>
        </p:pic>
        <p:pic>
          <p:nvPicPr>
            <p:cNvPr id="50" name="object 50">
              <a:extLst>
                <a:ext uri="{FF2B5EF4-FFF2-40B4-BE49-F238E27FC236}">
                  <a16:creationId xmlns:a16="http://schemas.microsoft.com/office/drawing/2014/main" id="{0B377550-4F4E-465E-BFE4-00619A69772F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04469" y="6174049"/>
              <a:ext cx="187680" cy="187959"/>
            </a:xfrm>
            <a:prstGeom prst="rect">
              <a:avLst/>
            </a:prstGeom>
          </p:spPr>
        </p:pic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CBB2FFE5-AD95-4B1F-BDC8-AF090AB0A0BB}"/>
                </a:ext>
              </a:extLst>
            </p:cNvPr>
            <p:cNvSpPr/>
            <p:nvPr/>
          </p:nvSpPr>
          <p:spPr>
            <a:xfrm>
              <a:off x="3689502" y="3851998"/>
              <a:ext cx="2430780" cy="774065"/>
            </a:xfrm>
            <a:custGeom>
              <a:avLst/>
              <a:gdLst/>
              <a:ahLst/>
              <a:cxnLst/>
              <a:rect l="l" t="t" r="r" b="b"/>
              <a:pathLst>
                <a:path w="2430779" h="774064">
                  <a:moveTo>
                    <a:pt x="2430500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2430500" y="774001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52" name="object 52">
            <a:extLst>
              <a:ext uri="{FF2B5EF4-FFF2-40B4-BE49-F238E27FC236}">
                <a16:creationId xmlns:a16="http://schemas.microsoft.com/office/drawing/2014/main" id="{A2789A02-3853-4A85-85D2-168062C1917F}"/>
              </a:ext>
            </a:extLst>
          </p:cNvPr>
          <p:cNvSpPr txBox="1"/>
          <p:nvPr/>
        </p:nvSpPr>
        <p:spPr>
          <a:xfrm>
            <a:off x="3041786" y="2925957"/>
            <a:ext cx="1308980" cy="74886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622746">
              <a:spcBef>
                <a:spcPts val="68"/>
              </a:spcBef>
              <a:tabLst>
                <a:tab pos="1098661" algn="l"/>
              </a:tabLst>
            </a:pPr>
            <a:r>
              <a:rPr sz="816" b="1" spc="-27" dirty="0">
                <a:latin typeface="Tahoma"/>
                <a:cs typeface="Tahoma"/>
              </a:rPr>
              <a:t>25</a:t>
            </a:r>
            <a:r>
              <a:rPr sz="816" b="1" spc="-10" dirty="0">
                <a:latin typeface="Tahoma"/>
                <a:cs typeface="Tahoma"/>
              </a:rPr>
              <a:t>5</a:t>
            </a:r>
            <a:r>
              <a:rPr sz="816" b="1" dirty="0">
                <a:latin typeface="Tahoma"/>
                <a:cs typeface="Tahoma"/>
              </a:rPr>
              <a:t>	</a:t>
            </a:r>
            <a:r>
              <a:rPr sz="1224" b="1" spc="-92" baseline="2314" dirty="0">
                <a:latin typeface="Tahoma"/>
                <a:cs typeface="Tahoma"/>
              </a:rPr>
              <a:t>42,1</a:t>
            </a:r>
            <a:endParaRPr sz="1224" baseline="2314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16" dirty="0">
              <a:latin typeface="Tahoma"/>
              <a:cs typeface="Tahoma"/>
            </a:endParaRPr>
          </a:p>
          <a:p>
            <a:pPr marL="85509" marR="237525" indent="153312">
              <a:lnSpc>
                <a:spcPts val="748"/>
              </a:lnSpc>
              <a:spcBef>
                <a:spcPts val="676"/>
              </a:spcBef>
            </a:pPr>
            <a:r>
              <a:rPr sz="748" b="1" spc="-14" dirty="0">
                <a:latin typeface="Tahoma"/>
                <a:cs typeface="Tahoma"/>
              </a:rPr>
              <a:t>Приволжский </a:t>
            </a:r>
            <a:r>
              <a:rPr sz="748" b="1" spc="-1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  <a:p>
            <a:pPr>
              <a:spcBef>
                <a:spcPts val="27"/>
              </a:spcBef>
            </a:pPr>
            <a:endParaRPr sz="612" dirty="0">
              <a:latin typeface="Tahoma"/>
              <a:cs typeface="Tahoma"/>
            </a:endParaRPr>
          </a:p>
          <a:p>
            <a:pPr>
              <a:tabLst>
                <a:tab pos="463390" algn="l"/>
                <a:tab pos="945781" algn="l"/>
              </a:tabLst>
            </a:pPr>
            <a:r>
              <a:rPr sz="816" b="1" spc="20" dirty="0">
                <a:latin typeface="Tahoma"/>
                <a:cs typeface="Tahoma"/>
              </a:rPr>
              <a:t>69</a:t>
            </a:r>
            <a:r>
              <a:rPr sz="816" b="1" spc="37" dirty="0">
                <a:latin typeface="Tahoma"/>
                <a:cs typeface="Tahoma"/>
              </a:rPr>
              <a:t>0</a:t>
            </a:r>
            <a:r>
              <a:rPr sz="816" b="1" dirty="0">
                <a:latin typeface="Tahoma"/>
                <a:cs typeface="Tahoma"/>
              </a:rPr>
              <a:t>	</a:t>
            </a:r>
            <a:r>
              <a:rPr sz="1224" b="1" spc="-35" baseline="2314" dirty="0">
                <a:latin typeface="Tahoma"/>
                <a:cs typeface="Tahoma"/>
              </a:rPr>
              <a:t>95,</a:t>
            </a:r>
            <a:r>
              <a:rPr sz="1224" b="1" spc="-10" baseline="2314" dirty="0">
                <a:latin typeface="Tahoma"/>
                <a:cs typeface="Tahoma"/>
              </a:rPr>
              <a:t>2</a:t>
            </a:r>
            <a:r>
              <a:rPr sz="1224" b="1" baseline="2314" dirty="0">
                <a:latin typeface="Tahoma"/>
                <a:cs typeface="Tahoma"/>
              </a:rPr>
              <a:t>	</a:t>
            </a:r>
            <a:r>
              <a:rPr sz="1224" b="1" spc="-265" baseline="2314" dirty="0">
                <a:latin typeface="Tahoma"/>
                <a:cs typeface="Tahoma"/>
              </a:rPr>
              <a:t>1</a:t>
            </a:r>
            <a:r>
              <a:rPr sz="1224" b="1" spc="-41" baseline="2314" dirty="0">
                <a:latin typeface="Tahoma"/>
                <a:cs typeface="Tahoma"/>
              </a:rPr>
              <a:t> </a:t>
            </a:r>
            <a:r>
              <a:rPr sz="1224" b="1" spc="-193" baseline="2314" dirty="0">
                <a:latin typeface="Tahoma"/>
                <a:cs typeface="Tahoma"/>
              </a:rPr>
              <a:t>131,1</a:t>
            </a:r>
            <a:endParaRPr sz="1224" baseline="2314" dirty="0">
              <a:latin typeface="Tahoma"/>
              <a:cs typeface="Tahoma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553163D1-F76A-427B-9952-04DBDCB4945D}"/>
              </a:ext>
            </a:extLst>
          </p:cNvPr>
          <p:cNvSpPr txBox="1"/>
          <p:nvPr/>
        </p:nvSpPr>
        <p:spPr>
          <a:xfrm>
            <a:off x="4641532" y="2915903"/>
            <a:ext cx="387382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816" b="1" spc="-177" dirty="0">
                <a:latin typeface="Tahoma"/>
                <a:cs typeface="Tahoma"/>
              </a:rPr>
              <a:t>1</a:t>
            </a:r>
            <a:r>
              <a:rPr sz="816" b="1" spc="-27" dirty="0">
                <a:latin typeface="Tahoma"/>
                <a:cs typeface="Tahoma"/>
              </a:rPr>
              <a:t> </a:t>
            </a:r>
            <a:r>
              <a:rPr sz="816" b="1" spc="17" dirty="0">
                <a:latin typeface="Tahoma"/>
                <a:cs typeface="Tahoma"/>
              </a:rPr>
              <a:t>060,9</a:t>
            </a:r>
            <a:endParaRPr sz="816" dirty="0">
              <a:latin typeface="Tahoma"/>
              <a:cs typeface="Tahoma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3F616B3F-EAA4-4855-8831-6EA6CD84CE79}"/>
              </a:ext>
            </a:extLst>
          </p:cNvPr>
          <p:cNvSpPr txBox="1"/>
          <p:nvPr/>
        </p:nvSpPr>
        <p:spPr>
          <a:xfrm>
            <a:off x="3799700" y="2619534"/>
            <a:ext cx="988969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R="3455" indent="230183">
              <a:lnSpc>
                <a:spcPts val="748"/>
              </a:lnSpc>
              <a:spcBef>
                <a:spcPts val="218"/>
              </a:spcBef>
            </a:pPr>
            <a:r>
              <a:rPr sz="748" b="1" spc="-10" dirty="0">
                <a:latin typeface="Tahoma"/>
                <a:cs typeface="Tahoma"/>
              </a:rPr>
              <a:t>Уральский </a:t>
            </a:r>
            <a:r>
              <a:rPr sz="748" b="1" spc="-7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</p:txBody>
      </p:sp>
      <p:grpSp>
        <p:nvGrpSpPr>
          <p:cNvPr id="55" name="object 55">
            <a:extLst>
              <a:ext uri="{FF2B5EF4-FFF2-40B4-BE49-F238E27FC236}">
                <a16:creationId xmlns:a16="http://schemas.microsoft.com/office/drawing/2014/main" id="{4F04BFFC-718F-410E-B1B2-362E5D563E42}"/>
              </a:ext>
            </a:extLst>
          </p:cNvPr>
          <p:cNvGrpSpPr/>
          <p:nvPr/>
        </p:nvGrpSpPr>
        <p:grpSpPr>
          <a:xfrm>
            <a:off x="3518018" y="2672416"/>
            <a:ext cx="2522949" cy="1483885"/>
            <a:chOff x="3796956" y="3929442"/>
            <a:chExt cx="3709670" cy="2181860"/>
          </a:xfrm>
        </p:grpSpPr>
        <p:pic>
          <p:nvPicPr>
            <p:cNvPr id="56" name="object 56">
              <a:extLst>
                <a:ext uri="{FF2B5EF4-FFF2-40B4-BE49-F238E27FC236}">
                  <a16:creationId xmlns:a16="http://schemas.microsoft.com/office/drawing/2014/main" id="{2968747F-66D0-41B7-B707-B975B0A6A23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0219" y="3929442"/>
              <a:ext cx="168300" cy="168275"/>
            </a:xfrm>
            <a:prstGeom prst="rect">
              <a:avLst/>
            </a:prstGeom>
          </p:spPr>
        </p:pic>
        <p:pic>
          <p:nvPicPr>
            <p:cNvPr id="57" name="object 57">
              <a:extLst>
                <a:ext uri="{FF2B5EF4-FFF2-40B4-BE49-F238E27FC236}">
                  <a16:creationId xmlns:a16="http://schemas.microsoft.com/office/drawing/2014/main" id="{04462A9B-1EBF-4EEE-8926-5BB5CA2A030A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96956" y="4284005"/>
              <a:ext cx="175357" cy="222789"/>
            </a:xfrm>
            <a:prstGeom prst="rect">
              <a:avLst/>
            </a:prstGeom>
          </p:spPr>
        </p:pic>
        <p:pic>
          <p:nvPicPr>
            <p:cNvPr id="58" name="object 58">
              <a:extLst>
                <a:ext uri="{FF2B5EF4-FFF2-40B4-BE49-F238E27FC236}">
                  <a16:creationId xmlns:a16="http://schemas.microsoft.com/office/drawing/2014/main" id="{64C23731-BCF9-4145-AC2A-6A00180CDDB3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35687" y="4320240"/>
              <a:ext cx="218297" cy="150152"/>
            </a:xfrm>
            <a:prstGeom prst="rect">
              <a:avLst/>
            </a:prstGeom>
          </p:spPr>
        </p:pic>
        <p:pic>
          <p:nvPicPr>
            <p:cNvPr id="59" name="object 59">
              <a:extLst>
                <a:ext uri="{FF2B5EF4-FFF2-40B4-BE49-F238E27FC236}">
                  <a16:creationId xmlns:a16="http://schemas.microsoft.com/office/drawing/2014/main" id="{DE937C28-3F81-406E-B9F0-3B2F257FA73A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68995" y="4302047"/>
              <a:ext cx="187680" cy="187960"/>
            </a:xfrm>
            <a:prstGeom prst="rect">
              <a:avLst/>
            </a:prstGeom>
          </p:spPr>
        </p:pic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556753A6-3668-407D-85CB-AE88E1C5B500}"/>
                </a:ext>
              </a:extLst>
            </p:cNvPr>
            <p:cNvSpPr/>
            <p:nvPr/>
          </p:nvSpPr>
          <p:spPr>
            <a:xfrm>
              <a:off x="5184000" y="5337009"/>
              <a:ext cx="2322830" cy="774065"/>
            </a:xfrm>
            <a:custGeom>
              <a:avLst/>
              <a:gdLst/>
              <a:ahLst/>
              <a:cxnLst/>
              <a:rect l="l" t="t" r="r" b="b"/>
              <a:pathLst>
                <a:path w="2322829" h="774064">
                  <a:moveTo>
                    <a:pt x="2322499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2322499" y="774001"/>
                  </a:lnTo>
                  <a:lnTo>
                    <a:pt x="2322499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61" name="object 61">
            <a:extLst>
              <a:ext uri="{FF2B5EF4-FFF2-40B4-BE49-F238E27FC236}">
                <a16:creationId xmlns:a16="http://schemas.microsoft.com/office/drawing/2014/main" id="{D82C7397-D0CE-4DED-A967-061BEF2AC637}"/>
              </a:ext>
            </a:extLst>
          </p:cNvPr>
          <p:cNvSpPr txBox="1"/>
          <p:nvPr/>
        </p:nvSpPr>
        <p:spPr>
          <a:xfrm>
            <a:off x="4681271" y="3935908"/>
            <a:ext cx="713007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  <a:tabLst>
                <a:tab pos="475482" algn="l"/>
              </a:tabLst>
            </a:pPr>
            <a:r>
              <a:rPr sz="816" b="1" spc="17" dirty="0">
                <a:latin typeface="Tahoma"/>
                <a:cs typeface="Tahoma"/>
              </a:rPr>
              <a:t>43</a:t>
            </a:r>
            <a:r>
              <a:rPr sz="816" b="1" spc="34" dirty="0">
                <a:latin typeface="Tahoma"/>
                <a:cs typeface="Tahoma"/>
              </a:rPr>
              <a:t>0</a:t>
            </a:r>
            <a:r>
              <a:rPr sz="816" b="1" dirty="0">
                <a:latin typeface="Tahoma"/>
                <a:cs typeface="Tahoma"/>
              </a:rPr>
              <a:t>	</a:t>
            </a:r>
            <a:r>
              <a:rPr sz="1224" b="1" spc="-10" baseline="2314" dirty="0">
                <a:latin typeface="Tahoma"/>
                <a:cs typeface="Tahoma"/>
              </a:rPr>
              <a:t>44,7</a:t>
            </a:r>
            <a:endParaRPr sz="1224" baseline="2314">
              <a:latin typeface="Tahoma"/>
              <a:cs typeface="Tahoma"/>
            </a:endParaRPr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4C19C2CE-9C48-422F-819D-E341F50EF844}"/>
              </a:ext>
            </a:extLst>
          </p:cNvPr>
          <p:cNvSpPr txBox="1"/>
          <p:nvPr/>
        </p:nvSpPr>
        <p:spPr>
          <a:xfrm>
            <a:off x="5657940" y="3923678"/>
            <a:ext cx="294963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816" b="1" spc="-20" dirty="0">
                <a:latin typeface="Tahoma"/>
                <a:cs typeface="Tahoma"/>
              </a:rPr>
              <a:t>798,6</a:t>
            </a:r>
            <a:endParaRPr sz="816" dirty="0">
              <a:latin typeface="Tahoma"/>
              <a:cs typeface="Tahoma"/>
            </a:endParaRPr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A3E8B032-ECA8-4183-977F-9302D1A5BEE8}"/>
              </a:ext>
            </a:extLst>
          </p:cNvPr>
          <p:cNvSpPr txBox="1"/>
          <p:nvPr/>
        </p:nvSpPr>
        <p:spPr>
          <a:xfrm>
            <a:off x="4791625" y="3629486"/>
            <a:ext cx="988969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R="3455" indent="223273">
              <a:lnSpc>
                <a:spcPts val="748"/>
              </a:lnSpc>
              <a:spcBef>
                <a:spcPts val="218"/>
              </a:spcBef>
            </a:pPr>
            <a:r>
              <a:rPr sz="748" b="1" spc="-7" dirty="0">
                <a:latin typeface="Tahoma"/>
                <a:cs typeface="Tahoma"/>
              </a:rPr>
              <a:t>Сибирский </a:t>
            </a:r>
            <a:r>
              <a:rPr sz="748" b="1" spc="-3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</p:txBody>
      </p:sp>
      <p:grpSp>
        <p:nvGrpSpPr>
          <p:cNvPr id="64" name="object 64">
            <a:extLst>
              <a:ext uri="{FF2B5EF4-FFF2-40B4-BE49-F238E27FC236}">
                <a16:creationId xmlns:a16="http://schemas.microsoft.com/office/drawing/2014/main" id="{A28EF5D1-B762-430E-A750-B1FA8860914B}"/>
              </a:ext>
            </a:extLst>
          </p:cNvPr>
          <p:cNvGrpSpPr/>
          <p:nvPr/>
        </p:nvGrpSpPr>
        <p:grpSpPr>
          <a:xfrm>
            <a:off x="4534427" y="2792432"/>
            <a:ext cx="2555339" cy="1282636"/>
            <a:chOff x="5291453" y="4105909"/>
            <a:chExt cx="3757295" cy="1885950"/>
          </a:xfrm>
        </p:grpSpPr>
        <p:pic>
          <p:nvPicPr>
            <p:cNvPr id="65" name="object 65">
              <a:extLst>
                <a:ext uri="{FF2B5EF4-FFF2-40B4-BE49-F238E27FC236}">
                  <a16:creationId xmlns:a16="http://schemas.microsoft.com/office/drawing/2014/main" id="{B2D2A9DF-3F82-4BE7-AF39-B341C8832D81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31715" y="5423477"/>
              <a:ext cx="168300" cy="168275"/>
            </a:xfrm>
            <a:prstGeom prst="rect">
              <a:avLst/>
            </a:prstGeom>
          </p:spPr>
        </p:pic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64CEA402-1DE5-40CD-A860-7DB65BF5955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1453" y="5769007"/>
              <a:ext cx="175356" cy="222789"/>
            </a:xfrm>
            <a:prstGeom prst="rect">
              <a:avLst/>
            </a:prstGeom>
          </p:spPr>
        </p:pic>
        <p:pic>
          <p:nvPicPr>
            <p:cNvPr id="67" name="object 67">
              <a:extLst>
                <a:ext uri="{FF2B5EF4-FFF2-40B4-BE49-F238E27FC236}">
                  <a16:creationId xmlns:a16="http://schemas.microsoft.com/office/drawing/2014/main" id="{51EC1A62-6D45-49DB-A0A6-76B37A72FB37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30182" y="5805242"/>
              <a:ext cx="218299" cy="150152"/>
            </a:xfrm>
            <a:prstGeom prst="rect">
              <a:avLst/>
            </a:prstGeom>
          </p:spPr>
        </p:pic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A2DA3201-CC6B-4D84-B6C0-D31F8E98A620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63491" y="5787049"/>
              <a:ext cx="187680" cy="187959"/>
            </a:xfrm>
            <a:prstGeom prst="rect">
              <a:avLst/>
            </a:prstGeom>
          </p:spPr>
        </p:pic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1BAA0746-F9D8-4E86-BEC8-6B57B35D891F}"/>
                </a:ext>
              </a:extLst>
            </p:cNvPr>
            <p:cNvSpPr/>
            <p:nvPr/>
          </p:nvSpPr>
          <p:spPr>
            <a:xfrm>
              <a:off x="6725996" y="4105909"/>
              <a:ext cx="2322830" cy="774065"/>
            </a:xfrm>
            <a:custGeom>
              <a:avLst/>
              <a:gdLst/>
              <a:ahLst/>
              <a:cxnLst/>
              <a:rect l="l" t="t" r="r" b="b"/>
              <a:pathLst>
                <a:path w="2322829" h="774064">
                  <a:moveTo>
                    <a:pt x="2322499" y="0"/>
                  </a:moveTo>
                  <a:lnTo>
                    <a:pt x="0" y="0"/>
                  </a:lnTo>
                  <a:lnTo>
                    <a:pt x="0" y="774001"/>
                  </a:lnTo>
                  <a:lnTo>
                    <a:pt x="2322499" y="774001"/>
                  </a:lnTo>
                  <a:lnTo>
                    <a:pt x="2322499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70" name="object 70">
            <a:extLst>
              <a:ext uri="{FF2B5EF4-FFF2-40B4-BE49-F238E27FC236}">
                <a16:creationId xmlns:a16="http://schemas.microsoft.com/office/drawing/2014/main" id="{DA6E89B4-A5DC-4F56-85A3-ED217B049152}"/>
              </a:ext>
            </a:extLst>
          </p:cNvPr>
          <p:cNvSpPr txBox="1"/>
          <p:nvPr/>
        </p:nvSpPr>
        <p:spPr>
          <a:xfrm>
            <a:off x="5729986" y="3098645"/>
            <a:ext cx="690119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  <a:tabLst>
                <a:tab pos="475482" algn="l"/>
              </a:tabLst>
            </a:pPr>
            <a:r>
              <a:rPr sz="816" b="1" spc="-14" dirty="0">
                <a:latin typeface="Tahoma"/>
                <a:cs typeface="Tahoma"/>
              </a:rPr>
              <a:t>22</a:t>
            </a:r>
            <a:r>
              <a:rPr sz="816" b="1" spc="3" dirty="0">
                <a:latin typeface="Tahoma"/>
                <a:cs typeface="Tahoma"/>
              </a:rPr>
              <a:t>4</a:t>
            </a:r>
            <a:r>
              <a:rPr sz="816" b="1" dirty="0">
                <a:latin typeface="Tahoma"/>
                <a:cs typeface="Tahoma"/>
              </a:rPr>
              <a:t>	</a:t>
            </a:r>
            <a:r>
              <a:rPr sz="1224" b="1" spc="-76" baseline="2314" dirty="0">
                <a:latin typeface="Tahoma"/>
                <a:cs typeface="Tahoma"/>
              </a:rPr>
              <a:t>12,0</a:t>
            </a:r>
            <a:endParaRPr sz="1224" baseline="2314">
              <a:latin typeface="Tahoma"/>
              <a:cs typeface="Tahoma"/>
            </a:endParaRPr>
          </a:p>
        </p:txBody>
      </p:sp>
      <p:sp>
        <p:nvSpPr>
          <p:cNvPr id="71" name="object 71">
            <a:extLst>
              <a:ext uri="{FF2B5EF4-FFF2-40B4-BE49-F238E27FC236}">
                <a16:creationId xmlns:a16="http://schemas.microsoft.com/office/drawing/2014/main" id="{3F367273-F2A7-4103-A785-F9AA673B4E52}"/>
              </a:ext>
            </a:extLst>
          </p:cNvPr>
          <p:cNvSpPr txBox="1"/>
          <p:nvPr/>
        </p:nvSpPr>
        <p:spPr>
          <a:xfrm>
            <a:off x="6706655" y="3086415"/>
            <a:ext cx="291076" cy="13426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816" b="1" spc="-24" dirty="0">
                <a:latin typeface="Tahoma"/>
                <a:cs typeface="Tahoma"/>
              </a:rPr>
              <a:t>592,3</a:t>
            </a:r>
            <a:endParaRPr sz="816" dirty="0">
              <a:latin typeface="Tahoma"/>
              <a:cs typeface="Tahoma"/>
            </a:endParaRPr>
          </a:p>
        </p:txBody>
      </p:sp>
      <p:sp>
        <p:nvSpPr>
          <p:cNvPr id="72" name="object 72">
            <a:extLst>
              <a:ext uri="{FF2B5EF4-FFF2-40B4-BE49-F238E27FC236}">
                <a16:creationId xmlns:a16="http://schemas.microsoft.com/office/drawing/2014/main" id="{D61E9286-F131-4A7D-A990-48ABFC234A1D}"/>
              </a:ext>
            </a:extLst>
          </p:cNvPr>
          <p:cNvSpPr txBox="1"/>
          <p:nvPr/>
        </p:nvSpPr>
        <p:spPr>
          <a:xfrm>
            <a:off x="5840341" y="2792222"/>
            <a:ext cx="988969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R="3455" indent="52687">
              <a:lnSpc>
                <a:spcPts val="748"/>
              </a:lnSpc>
              <a:spcBef>
                <a:spcPts val="218"/>
              </a:spcBef>
            </a:pPr>
            <a:r>
              <a:rPr sz="748" b="1" spc="-17" dirty="0">
                <a:latin typeface="Tahoma"/>
                <a:cs typeface="Tahoma"/>
              </a:rPr>
              <a:t>Дальневосточный </a:t>
            </a:r>
            <a:r>
              <a:rPr sz="748" b="1" spc="-14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</p:txBody>
      </p:sp>
      <p:grpSp>
        <p:nvGrpSpPr>
          <p:cNvPr id="73" name="object 73">
            <a:extLst>
              <a:ext uri="{FF2B5EF4-FFF2-40B4-BE49-F238E27FC236}">
                <a16:creationId xmlns:a16="http://schemas.microsoft.com/office/drawing/2014/main" id="{699746C7-1B5F-4F4E-AE9A-BF22C292D490}"/>
              </a:ext>
            </a:extLst>
          </p:cNvPr>
          <p:cNvGrpSpPr/>
          <p:nvPr/>
        </p:nvGrpSpPr>
        <p:grpSpPr>
          <a:xfrm>
            <a:off x="5583142" y="2851269"/>
            <a:ext cx="1061090" cy="386518"/>
            <a:chOff x="6833453" y="4192421"/>
            <a:chExt cx="1560195" cy="568325"/>
          </a:xfrm>
        </p:grpSpPr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7B1894DA-DC70-40BB-A23E-003DAB20ECE9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91714" y="4192421"/>
              <a:ext cx="168300" cy="168274"/>
            </a:xfrm>
            <a:prstGeom prst="rect">
              <a:avLst/>
            </a:prstGeom>
          </p:spPr>
        </p:pic>
        <p:pic>
          <p:nvPicPr>
            <p:cNvPr id="75" name="object 75">
              <a:extLst>
                <a:ext uri="{FF2B5EF4-FFF2-40B4-BE49-F238E27FC236}">
                  <a16:creationId xmlns:a16="http://schemas.microsoft.com/office/drawing/2014/main" id="{DCC1539C-6F84-4698-A2CF-F84C11263D41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33453" y="4537919"/>
              <a:ext cx="175356" cy="222791"/>
            </a:xfrm>
            <a:prstGeom prst="rect">
              <a:avLst/>
            </a:prstGeom>
          </p:spPr>
        </p:pic>
        <p:pic>
          <p:nvPicPr>
            <p:cNvPr id="76" name="object 76">
              <a:extLst>
                <a:ext uri="{FF2B5EF4-FFF2-40B4-BE49-F238E27FC236}">
                  <a16:creationId xmlns:a16="http://schemas.microsoft.com/office/drawing/2014/main" id="{BD45EB60-995A-4CD9-8D9F-7E5BC0579040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72182" y="4574155"/>
              <a:ext cx="218299" cy="150152"/>
            </a:xfrm>
            <a:prstGeom prst="rect">
              <a:avLst/>
            </a:prstGeom>
          </p:spPr>
        </p:pic>
        <p:pic>
          <p:nvPicPr>
            <p:cNvPr id="77" name="object 77">
              <a:extLst>
                <a:ext uri="{FF2B5EF4-FFF2-40B4-BE49-F238E27FC236}">
                  <a16:creationId xmlns:a16="http://schemas.microsoft.com/office/drawing/2014/main" id="{668848CB-FBD2-44EC-83B5-0F03E0CC8D5B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205491" y="4555962"/>
              <a:ext cx="187680" cy="187959"/>
            </a:xfrm>
            <a:prstGeom prst="rect">
              <a:avLst/>
            </a:prstGeom>
          </p:spPr>
        </p:pic>
      </p:grpSp>
      <p:sp>
        <p:nvSpPr>
          <p:cNvPr id="78" name="TextBox 149">
            <a:extLst>
              <a:ext uri="{FF2B5EF4-FFF2-40B4-BE49-F238E27FC236}">
                <a16:creationId xmlns:a16="http://schemas.microsoft.com/office/drawing/2014/main" id="{A5495FAC-9752-47E5-9B3F-4FC091D211F3}"/>
              </a:ext>
            </a:extLst>
          </p:cNvPr>
          <p:cNvSpPr txBox="1"/>
          <p:nvPr/>
        </p:nvSpPr>
        <p:spPr>
          <a:xfrm>
            <a:off x="7164288" y="4901423"/>
            <a:ext cx="1891865" cy="189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Источник: </a:t>
            </a:r>
            <a:r>
              <a:rPr lang="en-US" sz="1200" dirty="0"/>
              <a:t>https://</a:t>
            </a:r>
            <a:r>
              <a:rPr lang="ru-RU" sz="1200" dirty="0" err="1"/>
              <a:t>нтр.рф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48251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2010" y="41958"/>
            <a:ext cx="9144000" cy="106657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102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27"/>
              </a:spcBef>
            </a:pPr>
            <a:endParaRPr sz="1054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12430" algn="ctr">
              <a:spcBef>
                <a:spcPts val="3"/>
              </a:spcBef>
            </a:pPr>
            <a:r>
              <a:rPr sz="2400" b="1" spc="-7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Ландшафт</a:t>
            </a:r>
            <a:r>
              <a:rPr sz="2400" b="1" spc="7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</a:t>
            </a:r>
            <a:r>
              <a:rPr sz="2400" b="1" spc="-3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публикационной</a:t>
            </a:r>
            <a:r>
              <a:rPr sz="2400" b="1" spc="7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</a:t>
            </a:r>
            <a:r>
              <a:rPr sz="2400" b="1" spc="-3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активности</a:t>
            </a:r>
            <a:r>
              <a:rPr sz="2400" b="1" spc="10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</a:t>
            </a:r>
            <a:r>
              <a:rPr sz="2400" b="1" spc="3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(по</a:t>
            </a:r>
            <a:r>
              <a:rPr sz="2400" b="1" spc="7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</a:t>
            </a:r>
            <a:r>
              <a:rPr sz="2400" b="1" spc="-14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данным</a:t>
            </a:r>
            <a:r>
              <a:rPr sz="2400" b="1" spc="10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</a:t>
            </a:r>
            <a:r>
              <a:rPr sz="2400" b="1" spc="48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Web</a:t>
            </a:r>
            <a:r>
              <a:rPr sz="2400" b="1" spc="7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</a:t>
            </a:r>
            <a:r>
              <a:rPr sz="2400" b="1" spc="20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of</a:t>
            </a:r>
            <a:r>
              <a:rPr sz="2400" b="1" spc="10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Science)</a:t>
            </a:r>
            <a:endParaRPr sz="2400" dirty="0">
              <a:solidFill>
                <a:schemeClr val="tx1"/>
              </a:solidFill>
              <a:latin typeface="Exo 2" panose="020B0604020202020204" charset="-52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8605" y="4765380"/>
            <a:ext cx="2047899" cy="16261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R="3455" algn="r">
              <a:lnSpc>
                <a:spcPts val="632"/>
              </a:lnSpc>
              <a:spcBef>
                <a:spcPts val="68"/>
              </a:spcBef>
            </a:pPr>
            <a:r>
              <a:rPr sz="544" spc="31" dirty="0"/>
              <a:t>Источник:</a:t>
            </a:r>
            <a:r>
              <a:rPr sz="544" spc="10" dirty="0"/>
              <a:t> </a:t>
            </a:r>
            <a:r>
              <a:rPr sz="544" spc="54" dirty="0"/>
              <a:t>Web</a:t>
            </a:r>
            <a:r>
              <a:rPr sz="544" spc="14" dirty="0"/>
              <a:t> </a:t>
            </a:r>
            <a:r>
              <a:rPr sz="544" spc="48" dirty="0"/>
              <a:t>of</a:t>
            </a:r>
            <a:r>
              <a:rPr sz="544" spc="14" dirty="0"/>
              <a:t> </a:t>
            </a:r>
            <a:r>
              <a:rPr sz="544" spc="20" dirty="0"/>
              <a:t>Science</a:t>
            </a:r>
            <a:r>
              <a:rPr sz="544" spc="14" dirty="0"/>
              <a:t> </a:t>
            </a:r>
            <a:r>
              <a:rPr sz="544" spc="20" dirty="0"/>
              <a:t>(дата</a:t>
            </a:r>
            <a:r>
              <a:rPr sz="544" spc="14" dirty="0"/>
              <a:t> </a:t>
            </a:r>
            <a:r>
              <a:rPr sz="544" spc="31" dirty="0"/>
              <a:t>обращения:</a:t>
            </a:r>
            <a:r>
              <a:rPr sz="544" spc="14" dirty="0"/>
              <a:t> </a:t>
            </a:r>
            <a:r>
              <a:rPr sz="544" spc="34" dirty="0"/>
              <a:t>28.09.2020).</a:t>
            </a:r>
            <a:endParaRPr sz="544"/>
          </a:p>
          <a:p>
            <a:pPr marR="3455" algn="r">
              <a:lnSpc>
                <a:spcPts val="632"/>
              </a:lnSpc>
            </a:pPr>
            <a:r>
              <a:rPr sz="544" spc="20" dirty="0"/>
              <a:t>*</a:t>
            </a:r>
            <a:r>
              <a:rPr sz="544" spc="3" dirty="0"/>
              <a:t> </a:t>
            </a:r>
            <a:r>
              <a:rPr sz="544" spc="31" dirty="0"/>
              <a:t>Учитываются</a:t>
            </a:r>
            <a:r>
              <a:rPr sz="544" spc="7" dirty="0"/>
              <a:t> </a:t>
            </a:r>
            <a:r>
              <a:rPr sz="544" spc="27" dirty="0"/>
              <a:t>все</a:t>
            </a:r>
            <a:r>
              <a:rPr sz="544" spc="7" dirty="0"/>
              <a:t> </a:t>
            </a:r>
            <a:r>
              <a:rPr sz="544" spc="31" dirty="0"/>
              <a:t>типы</a:t>
            </a:r>
            <a:r>
              <a:rPr sz="544" spc="3" dirty="0"/>
              <a:t> </a:t>
            </a:r>
            <a:r>
              <a:rPr sz="544" spc="27" dirty="0"/>
              <a:t>документов.</a:t>
            </a:r>
            <a:endParaRPr sz="544"/>
          </a:p>
        </p:txBody>
      </p:sp>
      <p:grpSp>
        <p:nvGrpSpPr>
          <p:cNvPr id="6" name="object 6"/>
          <p:cNvGrpSpPr/>
          <p:nvPr/>
        </p:nvGrpSpPr>
        <p:grpSpPr>
          <a:xfrm>
            <a:off x="1470266" y="1315785"/>
            <a:ext cx="6023193" cy="3337463"/>
            <a:chOff x="786002" y="1934692"/>
            <a:chExt cx="8856325" cy="4907307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680" y="2310939"/>
              <a:ext cx="8592647" cy="45310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26026" y="1943938"/>
              <a:ext cx="500380" cy="260350"/>
            </a:xfrm>
            <a:custGeom>
              <a:avLst/>
              <a:gdLst/>
              <a:ahLst/>
              <a:cxnLst/>
              <a:rect l="l" t="t" r="r" b="b"/>
              <a:pathLst>
                <a:path w="500379" h="260350">
                  <a:moveTo>
                    <a:pt x="76022" y="175895"/>
                  </a:moveTo>
                  <a:lnTo>
                    <a:pt x="74104" y="169621"/>
                  </a:lnTo>
                  <a:lnTo>
                    <a:pt x="71704" y="168490"/>
                  </a:lnTo>
                  <a:lnTo>
                    <a:pt x="68630" y="169037"/>
                  </a:lnTo>
                  <a:lnTo>
                    <a:pt x="65455" y="170357"/>
                  </a:lnTo>
                  <a:lnTo>
                    <a:pt x="62191" y="171818"/>
                  </a:lnTo>
                  <a:lnTo>
                    <a:pt x="64554" y="180530"/>
                  </a:lnTo>
                  <a:lnTo>
                    <a:pt x="67665" y="182270"/>
                  </a:lnTo>
                  <a:lnTo>
                    <a:pt x="75006" y="179578"/>
                  </a:lnTo>
                  <a:lnTo>
                    <a:pt x="76022" y="175895"/>
                  </a:lnTo>
                  <a:close/>
                </a:path>
                <a:path w="500379" h="260350">
                  <a:moveTo>
                    <a:pt x="86880" y="28460"/>
                  </a:moveTo>
                  <a:lnTo>
                    <a:pt x="57975" y="6845"/>
                  </a:lnTo>
                  <a:lnTo>
                    <a:pt x="44958" y="7556"/>
                  </a:lnTo>
                  <a:lnTo>
                    <a:pt x="32004" y="7874"/>
                  </a:lnTo>
                  <a:lnTo>
                    <a:pt x="19240" y="6299"/>
                  </a:lnTo>
                  <a:lnTo>
                    <a:pt x="6794" y="1358"/>
                  </a:lnTo>
                  <a:lnTo>
                    <a:pt x="4470" y="0"/>
                  </a:lnTo>
                  <a:lnTo>
                    <a:pt x="1422" y="2082"/>
                  </a:lnTo>
                  <a:lnTo>
                    <a:pt x="25" y="6946"/>
                  </a:lnTo>
                  <a:lnTo>
                    <a:pt x="0" y="10007"/>
                  </a:lnTo>
                  <a:lnTo>
                    <a:pt x="3352" y="16192"/>
                  </a:lnTo>
                  <a:lnTo>
                    <a:pt x="7594" y="17386"/>
                  </a:lnTo>
                  <a:lnTo>
                    <a:pt x="12280" y="16903"/>
                  </a:lnTo>
                  <a:lnTo>
                    <a:pt x="17589" y="23914"/>
                  </a:lnTo>
                  <a:lnTo>
                    <a:pt x="24612" y="27114"/>
                  </a:lnTo>
                  <a:lnTo>
                    <a:pt x="32499" y="28270"/>
                  </a:lnTo>
                  <a:lnTo>
                    <a:pt x="40462" y="29184"/>
                  </a:lnTo>
                  <a:lnTo>
                    <a:pt x="42392" y="29527"/>
                  </a:lnTo>
                  <a:lnTo>
                    <a:pt x="45046" y="27051"/>
                  </a:lnTo>
                  <a:lnTo>
                    <a:pt x="50431" y="22821"/>
                  </a:lnTo>
                  <a:lnTo>
                    <a:pt x="53555" y="19837"/>
                  </a:lnTo>
                  <a:lnTo>
                    <a:pt x="56794" y="16992"/>
                  </a:lnTo>
                  <a:lnTo>
                    <a:pt x="61823" y="17932"/>
                  </a:lnTo>
                  <a:lnTo>
                    <a:pt x="67500" y="17360"/>
                  </a:lnTo>
                  <a:lnTo>
                    <a:pt x="74625" y="32854"/>
                  </a:lnTo>
                  <a:lnTo>
                    <a:pt x="77876" y="38493"/>
                  </a:lnTo>
                  <a:lnTo>
                    <a:pt x="80251" y="39522"/>
                  </a:lnTo>
                  <a:lnTo>
                    <a:pt x="82842" y="38849"/>
                  </a:lnTo>
                  <a:lnTo>
                    <a:pt x="84493" y="37084"/>
                  </a:lnTo>
                  <a:lnTo>
                    <a:pt x="85623" y="32372"/>
                  </a:lnTo>
                  <a:lnTo>
                    <a:pt x="86880" y="28460"/>
                  </a:lnTo>
                  <a:close/>
                </a:path>
                <a:path w="500379" h="260350">
                  <a:moveTo>
                    <a:pt x="148742" y="75120"/>
                  </a:moveTo>
                  <a:lnTo>
                    <a:pt x="146202" y="71780"/>
                  </a:lnTo>
                  <a:lnTo>
                    <a:pt x="138125" y="69240"/>
                  </a:lnTo>
                  <a:lnTo>
                    <a:pt x="132702" y="66700"/>
                  </a:lnTo>
                  <a:lnTo>
                    <a:pt x="127342" y="65455"/>
                  </a:lnTo>
                  <a:lnTo>
                    <a:pt x="128155" y="57569"/>
                  </a:lnTo>
                  <a:lnTo>
                    <a:pt x="132067" y="55257"/>
                  </a:lnTo>
                  <a:lnTo>
                    <a:pt x="136817" y="49644"/>
                  </a:lnTo>
                  <a:lnTo>
                    <a:pt x="138036" y="46443"/>
                  </a:lnTo>
                  <a:lnTo>
                    <a:pt x="128701" y="43954"/>
                  </a:lnTo>
                  <a:lnTo>
                    <a:pt x="124294" y="43421"/>
                  </a:lnTo>
                  <a:lnTo>
                    <a:pt x="111772" y="42519"/>
                  </a:lnTo>
                  <a:lnTo>
                    <a:pt x="109232" y="44081"/>
                  </a:lnTo>
                  <a:lnTo>
                    <a:pt x="109639" y="61810"/>
                  </a:lnTo>
                  <a:lnTo>
                    <a:pt x="106527" y="66243"/>
                  </a:lnTo>
                  <a:lnTo>
                    <a:pt x="99707" y="70027"/>
                  </a:lnTo>
                  <a:lnTo>
                    <a:pt x="85661" y="77114"/>
                  </a:lnTo>
                  <a:lnTo>
                    <a:pt x="75857" y="78930"/>
                  </a:lnTo>
                  <a:lnTo>
                    <a:pt x="66865" y="75057"/>
                  </a:lnTo>
                  <a:lnTo>
                    <a:pt x="55295" y="65074"/>
                  </a:lnTo>
                  <a:lnTo>
                    <a:pt x="52349" y="72440"/>
                  </a:lnTo>
                  <a:lnTo>
                    <a:pt x="48818" y="77317"/>
                  </a:lnTo>
                  <a:lnTo>
                    <a:pt x="42379" y="81876"/>
                  </a:lnTo>
                  <a:lnTo>
                    <a:pt x="30759" y="88290"/>
                  </a:lnTo>
                  <a:lnTo>
                    <a:pt x="24396" y="84620"/>
                  </a:lnTo>
                  <a:lnTo>
                    <a:pt x="22885" y="77152"/>
                  </a:lnTo>
                  <a:lnTo>
                    <a:pt x="15849" y="69278"/>
                  </a:lnTo>
                  <a:lnTo>
                    <a:pt x="13220" y="67462"/>
                  </a:lnTo>
                  <a:lnTo>
                    <a:pt x="5727" y="71196"/>
                  </a:lnTo>
                  <a:lnTo>
                    <a:pt x="4394" y="74549"/>
                  </a:lnTo>
                  <a:lnTo>
                    <a:pt x="4914" y="80314"/>
                  </a:lnTo>
                  <a:lnTo>
                    <a:pt x="6400" y="83223"/>
                  </a:lnTo>
                  <a:lnTo>
                    <a:pt x="8242" y="84442"/>
                  </a:lnTo>
                  <a:lnTo>
                    <a:pt x="15328" y="86956"/>
                  </a:lnTo>
                  <a:lnTo>
                    <a:pt x="22923" y="88950"/>
                  </a:lnTo>
                  <a:lnTo>
                    <a:pt x="27787" y="93573"/>
                  </a:lnTo>
                  <a:lnTo>
                    <a:pt x="26631" y="104165"/>
                  </a:lnTo>
                  <a:lnTo>
                    <a:pt x="29159" y="105524"/>
                  </a:lnTo>
                  <a:lnTo>
                    <a:pt x="39814" y="109321"/>
                  </a:lnTo>
                  <a:lnTo>
                    <a:pt x="42824" y="106997"/>
                  </a:lnTo>
                  <a:lnTo>
                    <a:pt x="41757" y="104381"/>
                  </a:lnTo>
                  <a:lnTo>
                    <a:pt x="41910" y="101854"/>
                  </a:lnTo>
                  <a:lnTo>
                    <a:pt x="43980" y="93637"/>
                  </a:lnTo>
                  <a:lnTo>
                    <a:pt x="48539" y="88557"/>
                  </a:lnTo>
                  <a:lnTo>
                    <a:pt x="54876" y="87045"/>
                  </a:lnTo>
                  <a:lnTo>
                    <a:pt x="62280" y="89547"/>
                  </a:lnTo>
                  <a:lnTo>
                    <a:pt x="67157" y="92481"/>
                  </a:lnTo>
                  <a:lnTo>
                    <a:pt x="71551" y="100253"/>
                  </a:lnTo>
                  <a:lnTo>
                    <a:pt x="77482" y="92989"/>
                  </a:lnTo>
                  <a:lnTo>
                    <a:pt x="82791" y="88099"/>
                  </a:lnTo>
                  <a:lnTo>
                    <a:pt x="88379" y="85928"/>
                  </a:lnTo>
                  <a:lnTo>
                    <a:pt x="94310" y="86106"/>
                  </a:lnTo>
                  <a:lnTo>
                    <a:pt x="110070" y="91592"/>
                  </a:lnTo>
                  <a:lnTo>
                    <a:pt x="119532" y="93129"/>
                  </a:lnTo>
                  <a:lnTo>
                    <a:pt x="129108" y="92773"/>
                  </a:lnTo>
                  <a:lnTo>
                    <a:pt x="138836" y="90436"/>
                  </a:lnTo>
                  <a:lnTo>
                    <a:pt x="144157" y="88620"/>
                  </a:lnTo>
                  <a:lnTo>
                    <a:pt x="148678" y="86296"/>
                  </a:lnTo>
                  <a:lnTo>
                    <a:pt x="148742" y="75120"/>
                  </a:lnTo>
                  <a:close/>
                </a:path>
                <a:path w="500379" h="260350">
                  <a:moveTo>
                    <a:pt x="158673" y="173837"/>
                  </a:moveTo>
                  <a:lnTo>
                    <a:pt x="158483" y="164973"/>
                  </a:lnTo>
                  <a:lnTo>
                    <a:pt x="156298" y="162331"/>
                  </a:lnTo>
                  <a:lnTo>
                    <a:pt x="146265" y="161975"/>
                  </a:lnTo>
                  <a:lnTo>
                    <a:pt x="142735" y="162191"/>
                  </a:lnTo>
                  <a:lnTo>
                    <a:pt x="132232" y="163258"/>
                  </a:lnTo>
                  <a:lnTo>
                    <a:pt x="130568" y="166789"/>
                  </a:lnTo>
                  <a:lnTo>
                    <a:pt x="136525" y="176949"/>
                  </a:lnTo>
                  <a:lnTo>
                    <a:pt x="139001" y="180568"/>
                  </a:lnTo>
                  <a:lnTo>
                    <a:pt x="143776" y="187375"/>
                  </a:lnTo>
                  <a:lnTo>
                    <a:pt x="147053" y="188290"/>
                  </a:lnTo>
                  <a:lnTo>
                    <a:pt x="154165" y="185928"/>
                  </a:lnTo>
                  <a:lnTo>
                    <a:pt x="156959" y="183654"/>
                  </a:lnTo>
                  <a:lnTo>
                    <a:pt x="158648" y="177571"/>
                  </a:lnTo>
                  <a:lnTo>
                    <a:pt x="158572" y="174891"/>
                  </a:lnTo>
                  <a:lnTo>
                    <a:pt x="158673" y="173837"/>
                  </a:lnTo>
                  <a:close/>
                </a:path>
                <a:path w="500379" h="260350">
                  <a:moveTo>
                    <a:pt x="236308" y="222173"/>
                  </a:moveTo>
                  <a:lnTo>
                    <a:pt x="235521" y="219925"/>
                  </a:lnTo>
                  <a:lnTo>
                    <a:pt x="231571" y="212979"/>
                  </a:lnTo>
                  <a:lnTo>
                    <a:pt x="220408" y="211340"/>
                  </a:lnTo>
                  <a:lnTo>
                    <a:pt x="213423" y="219252"/>
                  </a:lnTo>
                  <a:lnTo>
                    <a:pt x="208673" y="226656"/>
                  </a:lnTo>
                  <a:lnTo>
                    <a:pt x="206692" y="233121"/>
                  </a:lnTo>
                  <a:lnTo>
                    <a:pt x="208089" y="239699"/>
                  </a:lnTo>
                  <a:lnTo>
                    <a:pt x="212255" y="245110"/>
                  </a:lnTo>
                  <a:lnTo>
                    <a:pt x="218592" y="248081"/>
                  </a:lnTo>
                  <a:lnTo>
                    <a:pt x="220103" y="247497"/>
                  </a:lnTo>
                  <a:lnTo>
                    <a:pt x="222351" y="247345"/>
                  </a:lnTo>
                  <a:lnTo>
                    <a:pt x="226314" y="240601"/>
                  </a:lnTo>
                  <a:lnTo>
                    <a:pt x="229539" y="234886"/>
                  </a:lnTo>
                  <a:lnTo>
                    <a:pt x="232676" y="229133"/>
                  </a:lnTo>
                  <a:lnTo>
                    <a:pt x="236308" y="222173"/>
                  </a:lnTo>
                  <a:close/>
                </a:path>
                <a:path w="500379" h="260350">
                  <a:moveTo>
                    <a:pt x="246748" y="129463"/>
                  </a:moveTo>
                  <a:lnTo>
                    <a:pt x="246253" y="121348"/>
                  </a:lnTo>
                  <a:lnTo>
                    <a:pt x="238848" y="114503"/>
                  </a:lnTo>
                  <a:lnTo>
                    <a:pt x="226809" y="114236"/>
                  </a:lnTo>
                  <a:lnTo>
                    <a:pt x="225044" y="116459"/>
                  </a:lnTo>
                  <a:lnTo>
                    <a:pt x="227685" y="127901"/>
                  </a:lnTo>
                  <a:lnTo>
                    <a:pt x="232702" y="133146"/>
                  </a:lnTo>
                  <a:lnTo>
                    <a:pt x="243967" y="134112"/>
                  </a:lnTo>
                  <a:lnTo>
                    <a:pt x="246557" y="132994"/>
                  </a:lnTo>
                  <a:lnTo>
                    <a:pt x="246748" y="129463"/>
                  </a:lnTo>
                  <a:close/>
                </a:path>
                <a:path w="500379" h="260350">
                  <a:moveTo>
                    <a:pt x="264566" y="153847"/>
                  </a:moveTo>
                  <a:lnTo>
                    <a:pt x="260629" y="152869"/>
                  </a:lnTo>
                  <a:lnTo>
                    <a:pt x="257403" y="151688"/>
                  </a:lnTo>
                  <a:lnTo>
                    <a:pt x="251460" y="150939"/>
                  </a:lnTo>
                  <a:lnTo>
                    <a:pt x="248983" y="152057"/>
                  </a:lnTo>
                  <a:lnTo>
                    <a:pt x="247357" y="157670"/>
                  </a:lnTo>
                  <a:lnTo>
                    <a:pt x="248335" y="159918"/>
                  </a:lnTo>
                  <a:lnTo>
                    <a:pt x="259118" y="165138"/>
                  </a:lnTo>
                  <a:lnTo>
                    <a:pt x="261759" y="163296"/>
                  </a:lnTo>
                  <a:lnTo>
                    <a:pt x="264566" y="153847"/>
                  </a:lnTo>
                  <a:close/>
                </a:path>
                <a:path w="500379" h="260350">
                  <a:moveTo>
                    <a:pt x="269430" y="150025"/>
                  </a:moveTo>
                  <a:lnTo>
                    <a:pt x="269138" y="149796"/>
                  </a:lnTo>
                  <a:lnTo>
                    <a:pt x="267741" y="150533"/>
                  </a:lnTo>
                  <a:lnTo>
                    <a:pt x="265404" y="150990"/>
                  </a:lnTo>
                  <a:lnTo>
                    <a:pt x="264566" y="153847"/>
                  </a:lnTo>
                  <a:lnTo>
                    <a:pt x="267055" y="154457"/>
                  </a:lnTo>
                  <a:lnTo>
                    <a:pt x="268287" y="152298"/>
                  </a:lnTo>
                  <a:lnTo>
                    <a:pt x="269430" y="150025"/>
                  </a:lnTo>
                  <a:close/>
                </a:path>
                <a:path w="500379" h="260350">
                  <a:moveTo>
                    <a:pt x="269697" y="149783"/>
                  </a:moveTo>
                  <a:lnTo>
                    <a:pt x="269151" y="149796"/>
                  </a:lnTo>
                  <a:lnTo>
                    <a:pt x="269430" y="150025"/>
                  </a:lnTo>
                  <a:lnTo>
                    <a:pt x="269697" y="149783"/>
                  </a:lnTo>
                  <a:close/>
                </a:path>
                <a:path w="500379" h="260350">
                  <a:moveTo>
                    <a:pt x="291350" y="242455"/>
                  </a:moveTo>
                  <a:lnTo>
                    <a:pt x="265582" y="209829"/>
                  </a:lnTo>
                  <a:lnTo>
                    <a:pt x="260362" y="209638"/>
                  </a:lnTo>
                  <a:lnTo>
                    <a:pt x="256247" y="212813"/>
                  </a:lnTo>
                  <a:lnTo>
                    <a:pt x="252818" y="219443"/>
                  </a:lnTo>
                  <a:lnTo>
                    <a:pt x="250482" y="225552"/>
                  </a:lnTo>
                  <a:lnTo>
                    <a:pt x="245948" y="237832"/>
                  </a:lnTo>
                  <a:lnTo>
                    <a:pt x="241985" y="249656"/>
                  </a:lnTo>
                  <a:lnTo>
                    <a:pt x="246786" y="254558"/>
                  </a:lnTo>
                  <a:lnTo>
                    <a:pt x="255854" y="252222"/>
                  </a:lnTo>
                  <a:lnTo>
                    <a:pt x="260705" y="251104"/>
                  </a:lnTo>
                  <a:lnTo>
                    <a:pt x="265010" y="240131"/>
                  </a:lnTo>
                  <a:lnTo>
                    <a:pt x="270103" y="239128"/>
                  </a:lnTo>
                  <a:lnTo>
                    <a:pt x="281813" y="244729"/>
                  </a:lnTo>
                  <a:lnTo>
                    <a:pt x="286219" y="245148"/>
                  </a:lnTo>
                  <a:lnTo>
                    <a:pt x="291350" y="242455"/>
                  </a:lnTo>
                  <a:close/>
                </a:path>
                <a:path w="500379" h="260350">
                  <a:moveTo>
                    <a:pt x="293560" y="154876"/>
                  </a:moveTo>
                  <a:lnTo>
                    <a:pt x="288023" y="149618"/>
                  </a:lnTo>
                  <a:lnTo>
                    <a:pt x="286245" y="147929"/>
                  </a:lnTo>
                  <a:lnTo>
                    <a:pt x="289915" y="146367"/>
                  </a:lnTo>
                  <a:lnTo>
                    <a:pt x="288925" y="143738"/>
                  </a:lnTo>
                  <a:lnTo>
                    <a:pt x="277863" y="110718"/>
                  </a:lnTo>
                  <a:lnTo>
                    <a:pt x="271602" y="107734"/>
                  </a:lnTo>
                  <a:lnTo>
                    <a:pt x="268732" y="107835"/>
                  </a:lnTo>
                  <a:lnTo>
                    <a:pt x="265518" y="108508"/>
                  </a:lnTo>
                  <a:lnTo>
                    <a:pt x="264401" y="111315"/>
                  </a:lnTo>
                  <a:lnTo>
                    <a:pt x="266128" y="119672"/>
                  </a:lnTo>
                  <a:lnTo>
                    <a:pt x="267677" y="126644"/>
                  </a:lnTo>
                  <a:lnTo>
                    <a:pt x="269278" y="133616"/>
                  </a:lnTo>
                  <a:lnTo>
                    <a:pt x="271868" y="144564"/>
                  </a:lnTo>
                  <a:lnTo>
                    <a:pt x="272453" y="147269"/>
                  </a:lnTo>
                  <a:lnTo>
                    <a:pt x="269697" y="149783"/>
                  </a:lnTo>
                  <a:lnTo>
                    <a:pt x="278803" y="149618"/>
                  </a:lnTo>
                  <a:lnTo>
                    <a:pt x="273380" y="159372"/>
                  </a:lnTo>
                  <a:lnTo>
                    <a:pt x="279514" y="164084"/>
                  </a:lnTo>
                  <a:lnTo>
                    <a:pt x="281889" y="165557"/>
                  </a:lnTo>
                  <a:lnTo>
                    <a:pt x="287997" y="166090"/>
                  </a:lnTo>
                  <a:lnTo>
                    <a:pt x="290106" y="163398"/>
                  </a:lnTo>
                  <a:lnTo>
                    <a:pt x="293560" y="154876"/>
                  </a:lnTo>
                  <a:close/>
                </a:path>
                <a:path w="500379" h="260350">
                  <a:moveTo>
                    <a:pt x="299262" y="143065"/>
                  </a:moveTo>
                  <a:lnTo>
                    <a:pt x="299199" y="141376"/>
                  </a:lnTo>
                  <a:lnTo>
                    <a:pt x="294767" y="144310"/>
                  </a:lnTo>
                  <a:lnTo>
                    <a:pt x="289915" y="146367"/>
                  </a:lnTo>
                  <a:lnTo>
                    <a:pt x="290169" y="147015"/>
                  </a:lnTo>
                  <a:lnTo>
                    <a:pt x="292836" y="145707"/>
                  </a:lnTo>
                  <a:lnTo>
                    <a:pt x="295097" y="144564"/>
                  </a:lnTo>
                  <a:lnTo>
                    <a:pt x="296532" y="143840"/>
                  </a:lnTo>
                  <a:lnTo>
                    <a:pt x="299262" y="143065"/>
                  </a:lnTo>
                  <a:close/>
                </a:path>
                <a:path w="500379" h="260350">
                  <a:moveTo>
                    <a:pt x="315722" y="148336"/>
                  </a:moveTo>
                  <a:lnTo>
                    <a:pt x="315671" y="147599"/>
                  </a:lnTo>
                  <a:lnTo>
                    <a:pt x="314604" y="139331"/>
                  </a:lnTo>
                  <a:lnTo>
                    <a:pt x="314540" y="139141"/>
                  </a:lnTo>
                  <a:lnTo>
                    <a:pt x="312394" y="131533"/>
                  </a:lnTo>
                  <a:lnTo>
                    <a:pt x="308546" y="124447"/>
                  </a:lnTo>
                  <a:lnTo>
                    <a:pt x="302590" y="118338"/>
                  </a:lnTo>
                  <a:lnTo>
                    <a:pt x="302069" y="117944"/>
                  </a:lnTo>
                  <a:lnTo>
                    <a:pt x="300990" y="118173"/>
                  </a:lnTo>
                  <a:lnTo>
                    <a:pt x="298030" y="118364"/>
                  </a:lnTo>
                  <a:lnTo>
                    <a:pt x="297421" y="119570"/>
                  </a:lnTo>
                  <a:lnTo>
                    <a:pt x="298348" y="128663"/>
                  </a:lnTo>
                  <a:lnTo>
                    <a:pt x="298983" y="135521"/>
                  </a:lnTo>
                  <a:lnTo>
                    <a:pt x="299199" y="141376"/>
                  </a:lnTo>
                  <a:lnTo>
                    <a:pt x="302577" y="139141"/>
                  </a:lnTo>
                  <a:lnTo>
                    <a:pt x="302907" y="151879"/>
                  </a:lnTo>
                  <a:lnTo>
                    <a:pt x="311467" y="149707"/>
                  </a:lnTo>
                  <a:lnTo>
                    <a:pt x="315722" y="148336"/>
                  </a:lnTo>
                  <a:close/>
                </a:path>
                <a:path w="500379" h="260350">
                  <a:moveTo>
                    <a:pt x="332701" y="83997"/>
                  </a:moveTo>
                  <a:lnTo>
                    <a:pt x="326834" y="83477"/>
                  </a:lnTo>
                  <a:lnTo>
                    <a:pt x="320789" y="83273"/>
                  </a:lnTo>
                  <a:lnTo>
                    <a:pt x="318960" y="75907"/>
                  </a:lnTo>
                  <a:lnTo>
                    <a:pt x="314794" y="75996"/>
                  </a:lnTo>
                  <a:lnTo>
                    <a:pt x="310286" y="77952"/>
                  </a:lnTo>
                  <a:lnTo>
                    <a:pt x="304800" y="71031"/>
                  </a:lnTo>
                  <a:lnTo>
                    <a:pt x="303098" y="67767"/>
                  </a:lnTo>
                  <a:lnTo>
                    <a:pt x="298881" y="64579"/>
                  </a:lnTo>
                  <a:lnTo>
                    <a:pt x="295211" y="64401"/>
                  </a:lnTo>
                  <a:lnTo>
                    <a:pt x="289877" y="67805"/>
                  </a:lnTo>
                  <a:lnTo>
                    <a:pt x="290626" y="71691"/>
                  </a:lnTo>
                  <a:lnTo>
                    <a:pt x="297395" y="77444"/>
                  </a:lnTo>
                  <a:lnTo>
                    <a:pt x="302006" y="79844"/>
                  </a:lnTo>
                  <a:lnTo>
                    <a:pt x="306489" y="87820"/>
                  </a:lnTo>
                  <a:lnTo>
                    <a:pt x="309994" y="89839"/>
                  </a:lnTo>
                  <a:lnTo>
                    <a:pt x="319760" y="86791"/>
                  </a:lnTo>
                  <a:lnTo>
                    <a:pt x="327533" y="90500"/>
                  </a:lnTo>
                  <a:lnTo>
                    <a:pt x="332701" y="83997"/>
                  </a:lnTo>
                  <a:close/>
                </a:path>
                <a:path w="500379" h="260350">
                  <a:moveTo>
                    <a:pt x="364998" y="67830"/>
                  </a:moveTo>
                  <a:lnTo>
                    <a:pt x="362585" y="62484"/>
                  </a:lnTo>
                  <a:lnTo>
                    <a:pt x="363258" y="55283"/>
                  </a:lnTo>
                  <a:lnTo>
                    <a:pt x="354825" y="51371"/>
                  </a:lnTo>
                  <a:lnTo>
                    <a:pt x="351612" y="51790"/>
                  </a:lnTo>
                  <a:lnTo>
                    <a:pt x="347052" y="53873"/>
                  </a:lnTo>
                  <a:lnTo>
                    <a:pt x="345948" y="56667"/>
                  </a:lnTo>
                  <a:lnTo>
                    <a:pt x="349377" y="63220"/>
                  </a:lnTo>
                  <a:lnTo>
                    <a:pt x="351739" y="66878"/>
                  </a:lnTo>
                  <a:lnTo>
                    <a:pt x="353949" y="70624"/>
                  </a:lnTo>
                  <a:lnTo>
                    <a:pt x="363956" y="72212"/>
                  </a:lnTo>
                  <a:lnTo>
                    <a:pt x="364871" y="69786"/>
                  </a:lnTo>
                  <a:lnTo>
                    <a:pt x="363982" y="68745"/>
                  </a:lnTo>
                  <a:lnTo>
                    <a:pt x="364998" y="67830"/>
                  </a:lnTo>
                  <a:close/>
                </a:path>
                <a:path w="500379" h="260350">
                  <a:moveTo>
                    <a:pt x="397700" y="213702"/>
                  </a:moveTo>
                  <a:lnTo>
                    <a:pt x="397586" y="212788"/>
                  </a:lnTo>
                  <a:lnTo>
                    <a:pt x="397675" y="211251"/>
                  </a:lnTo>
                  <a:lnTo>
                    <a:pt x="395820" y="210185"/>
                  </a:lnTo>
                  <a:lnTo>
                    <a:pt x="393839" y="208241"/>
                  </a:lnTo>
                  <a:lnTo>
                    <a:pt x="391591" y="207860"/>
                  </a:lnTo>
                  <a:lnTo>
                    <a:pt x="383235" y="206870"/>
                  </a:lnTo>
                  <a:lnTo>
                    <a:pt x="374865" y="206044"/>
                  </a:lnTo>
                  <a:lnTo>
                    <a:pt x="366598" y="204508"/>
                  </a:lnTo>
                  <a:lnTo>
                    <a:pt x="358571" y="201383"/>
                  </a:lnTo>
                  <a:lnTo>
                    <a:pt x="351243" y="197700"/>
                  </a:lnTo>
                  <a:lnTo>
                    <a:pt x="346621" y="196811"/>
                  </a:lnTo>
                  <a:lnTo>
                    <a:pt x="342823" y="198920"/>
                  </a:lnTo>
                  <a:lnTo>
                    <a:pt x="337997" y="204241"/>
                  </a:lnTo>
                  <a:lnTo>
                    <a:pt x="334022" y="208876"/>
                  </a:lnTo>
                  <a:lnTo>
                    <a:pt x="322795" y="223202"/>
                  </a:lnTo>
                  <a:lnTo>
                    <a:pt x="317207" y="227380"/>
                  </a:lnTo>
                  <a:lnTo>
                    <a:pt x="319303" y="242747"/>
                  </a:lnTo>
                  <a:lnTo>
                    <a:pt x="327291" y="239941"/>
                  </a:lnTo>
                  <a:lnTo>
                    <a:pt x="340207" y="243408"/>
                  </a:lnTo>
                  <a:lnTo>
                    <a:pt x="343077" y="250278"/>
                  </a:lnTo>
                  <a:lnTo>
                    <a:pt x="349808" y="258546"/>
                  </a:lnTo>
                  <a:lnTo>
                    <a:pt x="352767" y="260223"/>
                  </a:lnTo>
                  <a:lnTo>
                    <a:pt x="356425" y="258787"/>
                  </a:lnTo>
                  <a:lnTo>
                    <a:pt x="370700" y="251460"/>
                  </a:lnTo>
                  <a:lnTo>
                    <a:pt x="382320" y="241642"/>
                  </a:lnTo>
                  <a:lnTo>
                    <a:pt x="391236" y="229323"/>
                  </a:lnTo>
                  <a:lnTo>
                    <a:pt x="397700" y="213702"/>
                  </a:lnTo>
                  <a:close/>
                </a:path>
                <a:path w="500379" h="260350">
                  <a:moveTo>
                    <a:pt x="403440" y="167043"/>
                  </a:moveTo>
                  <a:lnTo>
                    <a:pt x="402602" y="164465"/>
                  </a:lnTo>
                  <a:lnTo>
                    <a:pt x="400748" y="163652"/>
                  </a:lnTo>
                  <a:lnTo>
                    <a:pt x="398868" y="162102"/>
                  </a:lnTo>
                  <a:lnTo>
                    <a:pt x="394385" y="163118"/>
                  </a:lnTo>
                  <a:lnTo>
                    <a:pt x="389343" y="164084"/>
                  </a:lnTo>
                  <a:lnTo>
                    <a:pt x="380847" y="166433"/>
                  </a:lnTo>
                  <a:lnTo>
                    <a:pt x="378244" y="168821"/>
                  </a:lnTo>
                  <a:lnTo>
                    <a:pt x="381139" y="177368"/>
                  </a:lnTo>
                  <a:lnTo>
                    <a:pt x="385216" y="180390"/>
                  </a:lnTo>
                  <a:lnTo>
                    <a:pt x="394081" y="177266"/>
                  </a:lnTo>
                  <a:lnTo>
                    <a:pt x="398043" y="173482"/>
                  </a:lnTo>
                  <a:lnTo>
                    <a:pt x="402996" y="169468"/>
                  </a:lnTo>
                  <a:lnTo>
                    <a:pt x="403440" y="167043"/>
                  </a:lnTo>
                  <a:close/>
                </a:path>
                <a:path w="500379" h="260350">
                  <a:moveTo>
                    <a:pt x="413600" y="27279"/>
                  </a:moveTo>
                  <a:lnTo>
                    <a:pt x="408482" y="21488"/>
                  </a:lnTo>
                  <a:lnTo>
                    <a:pt x="402539" y="18846"/>
                  </a:lnTo>
                  <a:lnTo>
                    <a:pt x="394246" y="19786"/>
                  </a:lnTo>
                  <a:lnTo>
                    <a:pt x="392696" y="21691"/>
                  </a:lnTo>
                  <a:lnTo>
                    <a:pt x="392023" y="24396"/>
                  </a:lnTo>
                  <a:lnTo>
                    <a:pt x="392544" y="27051"/>
                  </a:lnTo>
                  <a:lnTo>
                    <a:pt x="398780" y="29883"/>
                  </a:lnTo>
                  <a:lnTo>
                    <a:pt x="403796" y="33731"/>
                  </a:lnTo>
                  <a:lnTo>
                    <a:pt x="411264" y="32702"/>
                  </a:lnTo>
                  <a:lnTo>
                    <a:pt x="412178" y="30518"/>
                  </a:lnTo>
                  <a:lnTo>
                    <a:pt x="413245" y="29248"/>
                  </a:lnTo>
                  <a:lnTo>
                    <a:pt x="413245" y="28435"/>
                  </a:lnTo>
                  <a:lnTo>
                    <a:pt x="413600" y="27279"/>
                  </a:lnTo>
                  <a:close/>
                </a:path>
                <a:path w="500379" h="260350">
                  <a:moveTo>
                    <a:pt x="494334" y="205282"/>
                  </a:moveTo>
                  <a:lnTo>
                    <a:pt x="493928" y="199478"/>
                  </a:lnTo>
                  <a:lnTo>
                    <a:pt x="488619" y="195199"/>
                  </a:lnTo>
                  <a:lnTo>
                    <a:pt x="483616" y="195516"/>
                  </a:lnTo>
                  <a:lnTo>
                    <a:pt x="479831" y="199453"/>
                  </a:lnTo>
                  <a:lnTo>
                    <a:pt x="476529" y="204927"/>
                  </a:lnTo>
                  <a:lnTo>
                    <a:pt x="473011" y="209867"/>
                  </a:lnTo>
                  <a:lnTo>
                    <a:pt x="466102" y="216941"/>
                  </a:lnTo>
                  <a:lnTo>
                    <a:pt x="461683" y="219163"/>
                  </a:lnTo>
                  <a:lnTo>
                    <a:pt x="457669" y="216954"/>
                  </a:lnTo>
                  <a:lnTo>
                    <a:pt x="448297" y="214122"/>
                  </a:lnTo>
                  <a:lnTo>
                    <a:pt x="417309" y="236118"/>
                  </a:lnTo>
                  <a:lnTo>
                    <a:pt x="419557" y="242849"/>
                  </a:lnTo>
                  <a:lnTo>
                    <a:pt x="424789" y="247662"/>
                  </a:lnTo>
                  <a:lnTo>
                    <a:pt x="432473" y="249770"/>
                  </a:lnTo>
                  <a:lnTo>
                    <a:pt x="436816" y="250012"/>
                  </a:lnTo>
                  <a:lnTo>
                    <a:pt x="441172" y="249809"/>
                  </a:lnTo>
                  <a:lnTo>
                    <a:pt x="445516" y="249809"/>
                  </a:lnTo>
                  <a:lnTo>
                    <a:pt x="445516" y="249986"/>
                  </a:lnTo>
                  <a:lnTo>
                    <a:pt x="450735" y="249986"/>
                  </a:lnTo>
                  <a:lnTo>
                    <a:pt x="466229" y="248158"/>
                  </a:lnTo>
                  <a:lnTo>
                    <a:pt x="477494" y="242658"/>
                  </a:lnTo>
                  <a:lnTo>
                    <a:pt x="485241" y="232816"/>
                  </a:lnTo>
                  <a:lnTo>
                    <a:pt x="494334" y="205282"/>
                  </a:lnTo>
                  <a:close/>
                </a:path>
                <a:path w="500379" h="260350">
                  <a:moveTo>
                    <a:pt x="499833" y="96062"/>
                  </a:moveTo>
                  <a:lnTo>
                    <a:pt x="492975" y="90601"/>
                  </a:lnTo>
                  <a:lnTo>
                    <a:pt x="485635" y="92316"/>
                  </a:lnTo>
                  <a:lnTo>
                    <a:pt x="484136" y="94881"/>
                  </a:lnTo>
                  <a:lnTo>
                    <a:pt x="485609" y="102146"/>
                  </a:lnTo>
                  <a:lnTo>
                    <a:pt x="490308" y="104406"/>
                  </a:lnTo>
                  <a:lnTo>
                    <a:pt x="497014" y="104851"/>
                  </a:lnTo>
                  <a:lnTo>
                    <a:pt x="498259" y="102831"/>
                  </a:lnTo>
                  <a:lnTo>
                    <a:pt x="499440" y="101777"/>
                  </a:lnTo>
                  <a:lnTo>
                    <a:pt x="499833" y="96062"/>
                  </a:lnTo>
                  <a:close/>
                </a:path>
              </a:pathLst>
            </a:custGeom>
            <a:solidFill>
              <a:srgbClr val="17B0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3" name="object 13"/>
            <p:cNvSpPr/>
            <p:nvPr/>
          </p:nvSpPr>
          <p:spPr>
            <a:xfrm>
              <a:off x="4695019" y="2236050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0312" y="0"/>
                  </a:moveTo>
                  <a:lnTo>
                    <a:pt x="5943" y="584"/>
                  </a:lnTo>
                  <a:lnTo>
                    <a:pt x="1562" y="1460"/>
                  </a:lnTo>
                  <a:lnTo>
                    <a:pt x="0" y="4432"/>
                  </a:lnTo>
                  <a:lnTo>
                    <a:pt x="2146" y="11988"/>
                  </a:lnTo>
                  <a:lnTo>
                    <a:pt x="6007" y="12064"/>
                  </a:lnTo>
                  <a:lnTo>
                    <a:pt x="11976" y="11417"/>
                  </a:lnTo>
                  <a:lnTo>
                    <a:pt x="14300" y="10210"/>
                  </a:lnTo>
                  <a:lnTo>
                    <a:pt x="15176" y="3530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237D34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9493" y="2008657"/>
              <a:ext cx="310515" cy="111760"/>
            </a:xfrm>
            <a:custGeom>
              <a:avLst/>
              <a:gdLst/>
              <a:ahLst/>
              <a:cxnLst/>
              <a:rect l="l" t="t" r="r" b="b"/>
              <a:pathLst>
                <a:path w="310514" h="111760">
                  <a:moveTo>
                    <a:pt x="15570" y="71094"/>
                  </a:moveTo>
                  <a:lnTo>
                    <a:pt x="14046" y="68922"/>
                  </a:lnTo>
                  <a:lnTo>
                    <a:pt x="6985" y="67106"/>
                  </a:lnTo>
                  <a:lnTo>
                    <a:pt x="3187" y="68922"/>
                  </a:lnTo>
                  <a:lnTo>
                    <a:pt x="0" y="77343"/>
                  </a:lnTo>
                  <a:lnTo>
                    <a:pt x="2336" y="80060"/>
                  </a:lnTo>
                  <a:lnTo>
                    <a:pt x="10960" y="81546"/>
                  </a:lnTo>
                  <a:lnTo>
                    <a:pt x="13716" y="78511"/>
                  </a:lnTo>
                  <a:lnTo>
                    <a:pt x="14401" y="76276"/>
                  </a:lnTo>
                  <a:lnTo>
                    <a:pt x="15570" y="71094"/>
                  </a:lnTo>
                  <a:close/>
                </a:path>
                <a:path w="310514" h="111760">
                  <a:moveTo>
                    <a:pt x="207162" y="30226"/>
                  </a:moveTo>
                  <a:lnTo>
                    <a:pt x="206184" y="27254"/>
                  </a:lnTo>
                  <a:lnTo>
                    <a:pt x="205651" y="23622"/>
                  </a:lnTo>
                  <a:lnTo>
                    <a:pt x="202247" y="18186"/>
                  </a:lnTo>
                  <a:lnTo>
                    <a:pt x="199224" y="19037"/>
                  </a:lnTo>
                  <a:lnTo>
                    <a:pt x="194995" y="22847"/>
                  </a:lnTo>
                  <a:lnTo>
                    <a:pt x="194551" y="25400"/>
                  </a:lnTo>
                  <a:lnTo>
                    <a:pt x="197840" y="30937"/>
                  </a:lnTo>
                  <a:lnTo>
                    <a:pt x="200063" y="33858"/>
                  </a:lnTo>
                  <a:lnTo>
                    <a:pt x="204851" y="33985"/>
                  </a:lnTo>
                  <a:lnTo>
                    <a:pt x="205816" y="31851"/>
                  </a:lnTo>
                  <a:lnTo>
                    <a:pt x="207162" y="30226"/>
                  </a:lnTo>
                  <a:close/>
                </a:path>
                <a:path w="310514" h="111760">
                  <a:moveTo>
                    <a:pt x="269405" y="102857"/>
                  </a:moveTo>
                  <a:lnTo>
                    <a:pt x="266827" y="101981"/>
                  </a:lnTo>
                  <a:lnTo>
                    <a:pt x="264223" y="101714"/>
                  </a:lnTo>
                  <a:lnTo>
                    <a:pt x="260604" y="102044"/>
                  </a:lnTo>
                  <a:lnTo>
                    <a:pt x="257213" y="102908"/>
                  </a:lnTo>
                  <a:lnTo>
                    <a:pt x="258457" y="108851"/>
                  </a:lnTo>
                  <a:lnTo>
                    <a:pt x="260337" y="110350"/>
                  </a:lnTo>
                  <a:lnTo>
                    <a:pt x="265442" y="111429"/>
                  </a:lnTo>
                  <a:lnTo>
                    <a:pt x="268516" y="109943"/>
                  </a:lnTo>
                  <a:lnTo>
                    <a:pt x="269405" y="102857"/>
                  </a:lnTo>
                  <a:close/>
                </a:path>
                <a:path w="310514" h="111760">
                  <a:moveTo>
                    <a:pt x="281698" y="16217"/>
                  </a:moveTo>
                  <a:lnTo>
                    <a:pt x="280339" y="15176"/>
                  </a:lnTo>
                  <a:lnTo>
                    <a:pt x="281178" y="13677"/>
                  </a:lnTo>
                  <a:lnTo>
                    <a:pt x="272884" y="3479"/>
                  </a:lnTo>
                  <a:lnTo>
                    <a:pt x="272148" y="2578"/>
                  </a:lnTo>
                  <a:lnTo>
                    <a:pt x="273050" y="1244"/>
                  </a:lnTo>
                  <a:lnTo>
                    <a:pt x="272605" y="152"/>
                  </a:lnTo>
                  <a:lnTo>
                    <a:pt x="270319" y="0"/>
                  </a:lnTo>
                  <a:lnTo>
                    <a:pt x="269773" y="1752"/>
                  </a:lnTo>
                  <a:lnTo>
                    <a:pt x="269316" y="2578"/>
                  </a:lnTo>
                  <a:lnTo>
                    <a:pt x="269214" y="2717"/>
                  </a:lnTo>
                  <a:lnTo>
                    <a:pt x="265493" y="11188"/>
                  </a:lnTo>
                  <a:lnTo>
                    <a:pt x="267322" y="18554"/>
                  </a:lnTo>
                  <a:lnTo>
                    <a:pt x="273367" y="18757"/>
                  </a:lnTo>
                  <a:lnTo>
                    <a:pt x="279234" y="19278"/>
                  </a:lnTo>
                  <a:lnTo>
                    <a:pt x="280695" y="18757"/>
                  </a:lnTo>
                  <a:lnTo>
                    <a:pt x="281508" y="17754"/>
                  </a:lnTo>
                  <a:lnTo>
                    <a:pt x="281698" y="16217"/>
                  </a:lnTo>
                  <a:close/>
                </a:path>
                <a:path w="310514" h="111760">
                  <a:moveTo>
                    <a:pt x="282409" y="76098"/>
                  </a:moveTo>
                  <a:lnTo>
                    <a:pt x="282105" y="72148"/>
                  </a:lnTo>
                  <a:lnTo>
                    <a:pt x="279958" y="70726"/>
                  </a:lnTo>
                  <a:lnTo>
                    <a:pt x="276390" y="71856"/>
                  </a:lnTo>
                  <a:lnTo>
                    <a:pt x="275932" y="73977"/>
                  </a:lnTo>
                  <a:lnTo>
                    <a:pt x="275323" y="75082"/>
                  </a:lnTo>
                  <a:lnTo>
                    <a:pt x="275742" y="78181"/>
                  </a:lnTo>
                  <a:lnTo>
                    <a:pt x="277812" y="79273"/>
                  </a:lnTo>
                  <a:lnTo>
                    <a:pt x="281266" y="78308"/>
                  </a:lnTo>
                  <a:lnTo>
                    <a:pt x="282409" y="76098"/>
                  </a:lnTo>
                  <a:close/>
                </a:path>
                <a:path w="310514" h="111760">
                  <a:moveTo>
                    <a:pt x="310502" y="7493"/>
                  </a:moveTo>
                  <a:lnTo>
                    <a:pt x="300482" y="5905"/>
                  </a:lnTo>
                  <a:lnTo>
                    <a:pt x="302983" y="11671"/>
                  </a:lnTo>
                  <a:lnTo>
                    <a:pt x="306044" y="13995"/>
                  </a:lnTo>
                  <a:lnTo>
                    <a:pt x="310502" y="7493"/>
                  </a:lnTo>
                  <a:close/>
                </a:path>
              </a:pathLst>
            </a:custGeom>
            <a:solidFill>
              <a:srgbClr val="17B0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5" name="object 15"/>
            <p:cNvSpPr/>
            <p:nvPr/>
          </p:nvSpPr>
          <p:spPr>
            <a:xfrm>
              <a:off x="4759833" y="2011781"/>
              <a:ext cx="33020" cy="13335"/>
            </a:xfrm>
            <a:custGeom>
              <a:avLst/>
              <a:gdLst/>
              <a:ahLst/>
              <a:cxnLst/>
              <a:rect l="l" t="t" r="r" b="b"/>
              <a:pathLst>
                <a:path w="33020" h="13335">
                  <a:moveTo>
                    <a:pt x="2654" y="11226"/>
                  </a:moveTo>
                  <a:lnTo>
                    <a:pt x="876" y="10604"/>
                  </a:lnTo>
                  <a:lnTo>
                    <a:pt x="0" y="12052"/>
                  </a:lnTo>
                  <a:lnTo>
                    <a:pt x="1358" y="13093"/>
                  </a:lnTo>
                  <a:lnTo>
                    <a:pt x="2654" y="11226"/>
                  </a:lnTo>
                  <a:close/>
                </a:path>
                <a:path w="33020" h="13335">
                  <a:moveTo>
                    <a:pt x="32918" y="990"/>
                  </a:moveTo>
                  <a:lnTo>
                    <a:pt x="31203" y="50"/>
                  </a:lnTo>
                  <a:lnTo>
                    <a:pt x="30175" y="914"/>
                  </a:lnTo>
                  <a:lnTo>
                    <a:pt x="31064" y="1955"/>
                  </a:lnTo>
                  <a:lnTo>
                    <a:pt x="32918" y="990"/>
                  </a:lnTo>
                  <a:close/>
                </a:path>
              </a:pathLst>
            </a:custGeom>
            <a:solidFill>
              <a:srgbClr val="237D34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6" name="object 16"/>
            <p:cNvSpPr/>
            <p:nvPr/>
          </p:nvSpPr>
          <p:spPr>
            <a:xfrm>
              <a:off x="786002" y="1959851"/>
              <a:ext cx="80645" cy="284480"/>
            </a:xfrm>
            <a:custGeom>
              <a:avLst/>
              <a:gdLst/>
              <a:ahLst/>
              <a:cxnLst/>
              <a:rect l="l" t="t" r="r" b="b"/>
              <a:pathLst>
                <a:path w="80644" h="284480">
                  <a:moveTo>
                    <a:pt x="80556" y="0"/>
                  </a:moveTo>
                  <a:lnTo>
                    <a:pt x="0" y="0"/>
                  </a:lnTo>
                  <a:lnTo>
                    <a:pt x="0" y="284403"/>
                  </a:lnTo>
                  <a:lnTo>
                    <a:pt x="80556" y="284403"/>
                  </a:lnTo>
                  <a:lnTo>
                    <a:pt x="80556" y="0"/>
                  </a:lnTo>
                  <a:close/>
                </a:path>
              </a:pathLst>
            </a:custGeom>
            <a:solidFill>
              <a:srgbClr val="12886B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7" name="object 17"/>
            <p:cNvSpPr/>
            <p:nvPr/>
          </p:nvSpPr>
          <p:spPr>
            <a:xfrm>
              <a:off x="2914256" y="1934692"/>
              <a:ext cx="2362835" cy="1122680"/>
            </a:xfrm>
            <a:custGeom>
              <a:avLst/>
              <a:gdLst/>
              <a:ahLst/>
              <a:cxnLst/>
              <a:rect l="l" t="t" r="r" b="b"/>
              <a:pathLst>
                <a:path w="2362835" h="1122680">
                  <a:moveTo>
                    <a:pt x="2362250" y="0"/>
                  </a:moveTo>
                  <a:lnTo>
                    <a:pt x="0" y="0"/>
                  </a:lnTo>
                  <a:lnTo>
                    <a:pt x="0" y="1122629"/>
                  </a:lnTo>
                  <a:lnTo>
                    <a:pt x="2362250" y="1122629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5375" y="2005392"/>
              <a:ext cx="168300" cy="1682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067151" y="2462694"/>
              <a:ext cx="2042795" cy="372110"/>
            </a:xfrm>
            <a:custGeom>
              <a:avLst/>
              <a:gdLst/>
              <a:ahLst/>
              <a:cxnLst/>
              <a:rect l="l" t="t" r="r" b="b"/>
              <a:pathLst>
                <a:path w="2042795" h="372110">
                  <a:moveTo>
                    <a:pt x="185496" y="105143"/>
                  </a:moveTo>
                  <a:lnTo>
                    <a:pt x="0" y="105143"/>
                  </a:lnTo>
                  <a:lnTo>
                    <a:pt x="0" y="371843"/>
                  </a:lnTo>
                  <a:lnTo>
                    <a:pt x="185496" y="371843"/>
                  </a:lnTo>
                  <a:lnTo>
                    <a:pt x="185496" y="105143"/>
                  </a:lnTo>
                  <a:close/>
                </a:path>
                <a:path w="2042795" h="372110">
                  <a:moveTo>
                    <a:pt x="649224" y="65519"/>
                  </a:moveTo>
                  <a:lnTo>
                    <a:pt x="463727" y="65519"/>
                  </a:lnTo>
                  <a:lnTo>
                    <a:pt x="463727" y="371843"/>
                  </a:lnTo>
                  <a:lnTo>
                    <a:pt x="649224" y="371843"/>
                  </a:lnTo>
                  <a:lnTo>
                    <a:pt x="649224" y="65519"/>
                  </a:lnTo>
                  <a:close/>
                </a:path>
                <a:path w="2042795" h="372110">
                  <a:moveTo>
                    <a:pt x="1114729" y="28943"/>
                  </a:moveTo>
                  <a:lnTo>
                    <a:pt x="927455" y="28943"/>
                  </a:lnTo>
                  <a:lnTo>
                    <a:pt x="927455" y="371843"/>
                  </a:lnTo>
                  <a:lnTo>
                    <a:pt x="1114729" y="371843"/>
                  </a:lnTo>
                  <a:lnTo>
                    <a:pt x="1114729" y="28943"/>
                  </a:lnTo>
                  <a:close/>
                </a:path>
                <a:path w="2042795" h="372110">
                  <a:moveTo>
                    <a:pt x="1578457" y="13703"/>
                  </a:moveTo>
                  <a:lnTo>
                    <a:pt x="1392974" y="13703"/>
                  </a:lnTo>
                  <a:lnTo>
                    <a:pt x="1392974" y="371843"/>
                  </a:lnTo>
                  <a:lnTo>
                    <a:pt x="1578457" y="371843"/>
                  </a:lnTo>
                  <a:lnTo>
                    <a:pt x="1578457" y="13703"/>
                  </a:lnTo>
                  <a:close/>
                </a:path>
                <a:path w="2042795" h="372110">
                  <a:moveTo>
                    <a:pt x="2042210" y="0"/>
                  </a:moveTo>
                  <a:lnTo>
                    <a:pt x="1856714" y="0"/>
                  </a:lnTo>
                  <a:lnTo>
                    <a:pt x="1856714" y="371868"/>
                  </a:lnTo>
                  <a:lnTo>
                    <a:pt x="2042210" y="371868"/>
                  </a:lnTo>
                  <a:lnTo>
                    <a:pt x="2042210" y="0"/>
                  </a:lnTo>
                  <a:close/>
                </a:path>
              </a:pathLst>
            </a:custGeom>
            <a:solidFill>
              <a:srgbClr val="12886B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12610" y="1307055"/>
            <a:ext cx="1098230" cy="205701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lnSpc>
                <a:spcPts val="680"/>
              </a:lnSpc>
              <a:spcBef>
                <a:spcPts val="204"/>
              </a:spcBef>
            </a:pPr>
            <a:r>
              <a:rPr sz="680" spc="44" dirty="0"/>
              <a:t>Количество</a:t>
            </a:r>
            <a:r>
              <a:rPr sz="680" spc="-7" dirty="0"/>
              <a:t> </a:t>
            </a:r>
            <a:r>
              <a:rPr sz="680" spc="44" dirty="0"/>
              <a:t>публикаций </a:t>
            </a:r>
            <a:r>
              <a:rPr sz="680" spc="-180" dirty="0"/>
              <a:t> </a:t>
            </a:r>
            <a:r>
              <a:rPr sz="680" spc="68" dirty="0"/>
              <a:t>Web</a:t>
            </a:r>
            <a:r>
              <a:rPr sz="680" spc="10" dirty="0"/>
              <a:t> </a:t>
            </a:r>
            <a:r>
              <a:rPr sz="680" spc="58" dirty="0"/>
              <a:t>of</a:t>
            </a:r>
            <a:r>
              <a:rPr sz="680" spc="10" dirty="0"/>
              <a:t> </a:t>
            </a:r>
            <a:r>
              <a:rPr sz="680" spc="20" dirty="0"/>
              <a:t>Science*,</a:t>
            </a:r>
            <a:r>
              <a:rPr sz="680" spc="10" dirty="0"/>
              <a:t> </a:t>
            </a:r>
            <a:r>
              <a:rPr sz="680" spc="3" dirty="0"/>
              <a:t>ед.</a:t>
            </a:r>
            <a:endParaRPr sz="680"/>
          </a:p>
        </p:txBody>
      </p:sp>
      <p:sp>
        <p:nvSpPr>
          <p:cNvPr id="21" name="object 21"/>
          <p:cNvSpPr txBox="1"/>
          <p:nvPr/>
        </p:nvSpPr>
        <p:spPr>
          <a:xfrm>
            <a:off x="2917693" y="1315785"/>
            <a:ext cx="1606966" cy="728126"/>
          </a:xfrm>
          <a:prstGeom prst="rect">
            <a:avLst/>
          </a:prstGeom>
        </p:spPr>
        <p:txBody>
          <a:bodyPr vert="horz" wrap="square" lIns="0" tIns="22457" rIns="0" bIns="0" rtlCol="0">
            <a:spAutoFit/>
          </a:bodyPr>
          <a:lstStyle/>
          <a:p>
            <a:pPr marL="350241" marR="270778" indent="52255">
              <a:lnSpc>
                <a:spcPts val="748"/>
              </a:lnSpc>
              <a:spcBef>
                <a:spcPts val="177"/>
              </a:spcBef>
            </a:pPr>
            <a:r>
              <a:rPr sz="748" b="1" spc="-14" dirty="0">
                <a:latin typeface="Tahoma"/>
                <a:cs typeface="Tahoma"/>
              </a:rPr>
              <a:t>Северо-Западный </a:t>
            </a:r>
            <a:r>
              <a:rPr sz="748" b="1" spc="-1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  <a:p>
            <a:pPr marL="33253">
              <a:spcBef>
                <a:spcPts val="190"/>
              </a:spcBef>
            </a:pPr>
            <a:r>
              <a:rPr sz="1020" spc="-265" baseline="-47222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244" baseline="-47222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97" baseline="-4722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5" baseline="-47222" dirty="0">
                <a:solidFill>
                  <a:srgbClr val="020203"/>
                </a:solidFill>
                <a:latin typeface="Verdana"/>
                <a:cs typeface="Verdana"/>
              </a:rPr>
              <a:t>64</a:t>
            </a:r>
            <a:r>
              <a:rPr sz="1020" spc="15" baseline="-47222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1020" baseline="-4722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25" baseline="-4722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53" baseline="-30555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33" baseline="-30555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1020" spc="-97" baseline="-3055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0" baseline="-30555" dirty="0">
                <a:solidFill>
                  <a:srgbClr val="020203"/>
                </a:solidFill>
                <a:latin typeface="Verdana"/>
                <a:cs typeface="Verdana"/>
              </a:rPr>
              <a:t>37</a:t>
            </a:r>
            <a:r>
              <a:rPr sz="1020" spc="10" baseline="-30555" dirty="0">
                <a:solidFill>
                  <a:srgbClr val="020203"/>
                </a:solidFill>
                <a:latin typeface="Verdana"/>
                <a:cs typeface="Verdana"/>
              </a:rPr>
              <a:t>0</a:t>
            </a:r>
            <a:r>
              <a:rPr sz="1020" baseline="-3055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46" baseline="-3055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22" baseline="-19444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02" baseline="-19444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1020" spc="-97" baseline="-19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02" baseline="-19444" dirty="0">
                <a:solidFill>
                  <a:srgbClr val="020203"/>
                </a:solidFill>
                <a:latin typeface="Verdana"/>
                <a:cs typeface="Verdana"/>
              </a:rPr>
              <a:t>95</a:t>
            </a:r>
            <a:r>
              <a:rPr sz="1020" spc="-82" baseline="-19444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baseline="-19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97" baseline="-19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53" baseline="-11111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33" baseline="-11111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1020" spc="-97" baseline="-11111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5" baseline="-11111" dirty="0">
                <a:solidFill>
                  <a:srgbClr val="020203"/>
                </a:solidFill>
                <a:latin typeface="Verdana"/>
                <a:cs typeface="Verdana"/>
              </a:rPr>
              <a:t>59</a:t>
            </a:r>
            <a:r>
              <a:rPr sz="1020" spc="15" baseline="-11111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1020" spc="107" baseline="-11111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88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75" dirty="0">
                <a:solidFill>
                  <a:srgbClr val="020203"/>
                </a:solidFill>
                <a:latin typeface="Verdana"/>
                <a:cs typeface="Verdana"/>
              </a:rPr>
              <a:t>6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31" dirty="0">
                <a:solidFill>
                  <a:srgbClr val="020203"/>
                </a:solidFill>
                <a:latin typeface="Verdana"/>
                <a:cs typeface="Verdana"/>
              </a:rPr>
              <a:t>232</a:t>
            </a:r>
            <a:endParaRPr sz="68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24" dirty="0">
              <a:latin typeface="Verdana"/>
              <a:cs typeface="Verdana"/>
            </a:endParaRPr>
          </a:p>
          <a:p>
            <a:pPr marL="65643">
              <a:spcBef>
                <a:spcPts val="779"/>
              </a:spcBef>
              <a:tabLst>
                <a:tab pos="383063" algn="l"/>
                <a:tab pos="700051" algn="l"/>
                <a:tab pos="1008401" algn="l"/>
                <a:tab pos="1325821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 dirty="0"/>
          </a:p>
        </p:txBody>
      </p:sp>
      <p:grpSp>
        <p:nvGrpSpPr>
          <p:cNvPr id="22" name="object 22"/>
          <p:cNvGrpSpPr/>
          <p:nvPr/>
        </p:nvGrpSpPr>
        <p:grpSpPr>
          <a:xfrm>
            <a:off x="1311125" y="2296212"/>
            <a:ext cx="1606966" cy="763536"/>
            <a:chOff x="552005" y="3376282"/>
            <a:chExt cx="2362835" cy="1122680"/>
          </a:xfrm>
        </p:grpSpPr>
        <p:sp>
          <p:nvSpPr>
            <p:cNvPr id="23" name="object 23"/>
            <p:cNvSpPr/>
            <p:nvPr/>
          </p:nvSpPr>
          <p:spPr>
            <a:xfrm>
              <a:off x="552005" y="3376282"/>
              <a:ext cx="2362835" cy="1122680"/>
            </a:xfrm>
            <a:custGeom>
              <a:avLst/>
              <a:gdLst/>
              <a:ahLst/>
              <a:cxnLst/>
              <a:rect l="l" t="t" r="r" b="b"/>
              <a:pathLst>
                <a:path w="2362835" h="1122679">
                  <a:moveTo>
                    <a:pt x="2362250" y="0"/>
                  </a:moveTo>
                  <a:lnTo>
                    <a:pt x="0" y="0"/>
                  </a:lnTo>
                  <a:lnTo>
                    <a:pt x="0" y="1122629"/>
                  </a:lnTo>
                  <a:lnTo>
                    <a:pt x="2362250" y="1122629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24" name="object 24"/>
            <p:cNvSpPr/>
            <p:nvPr/>
          </p:nvSpPr>
          <p:spPr>
            <a:xfrm>
              <a:off x="696480" y="3872128"/>
              <a:ext cx="2051050" cy="406400"/>
            </a:xfrm>
            <a:custGeom>
              <a:avLst/>
              <a:gdLst/>
              <a:ahLst/>
              <a:cxnLst/>
              <a:rect l="l" t="t" r="r" b="b"/>
              <a:pathLst>
                <a:path w="2051050" h="406400">
                  <a:moveTo>
                    <a:pt x="186245" y="134112"/>
                  </a:moveTo>
                  <a:lnTo>
                    <a:pt x="0" y="134112"/>
                  </a:lnTo>
                  <a:lnTo>
                    <a:pt x="0" y="405993"/>
                  </a:lnTo>
                  <a:lnTo>
                    <a:pt x="186245" y="405993"/>
                  </a:lnTo>
                  <a:lnTo>
                    <a:pt x="186245" y="134112"/>
                  </a:lnTo>
                  <a:close/>
                </a:path>
                <a:path w="2051050" h="406400">
                  <a:moveTo>
                    <a:pt x="651865" y="90220"/>
                  </a:moveTo>
                  <a:lnTo>
                    <a:pt x="465620" y="90220"/>
                  </a:lnTo>
                  <a:lnTo>
                    <a:pt x="465620" y="405993"/>
                  </a:lnTo>
                  <a:lnTo>
                    <a:pt x="651865" y="405993"/>
                  </a:lnTo>
                  <a:lnTo>
                    <a:pt x="651865" y="90220"/>
                  </a:lnTo>
                  <a:close/>
                </a:path>
                <a:path w="2051050" h="406400">
                  <a:moveTo>
                    <a:pt x="1117485" y="57302"/>
                  </a:moveTo>
                  <a:lnTo>
                    <a:pt x="931240" y="57302"/>
                  </a:lnTo>
                  <a:lnTo>
                    <a:pt x="931240" y="405993"/>
                  </a:lnTo>
                  <a:lnTo>
                    <a:pt x="1117485" y="405993"/>
                  </a:lnTo>
                  <a:lnTo>
                    <a:pt x="1117485" y="57302"/>
                  </a:lnTo>
                  <a:close/>
                </a:path>
                <a:path w="2051050" h="406400">
                  <a:moveTo>
                    <a:pt x="1583105" y="13411"/>
                  </a:moveTo>
                  <a:lnTo>
                    <a:pt x="1396860" y="13411"/>
                  </a:lnTo>
                  <a:lnTo>
                    <a:pt x="1396860" y="405993"/>
                  </a:lnTo>
                  <a:lnTo>
                    <a:pt x="1583105" y="405993"/>
                  </a:lnTo>
                  <a:lnTo>
                    <a:pt x="1583105" y="13411"/>
                  </a:lnTo>
                  <a:close/>
                </a:path>
                <a:path w="2051050" h="406400">
                  <a:moveTo>
                    <a:pt x="2050618" y="0"/>
                  </a:moveTo>
                  <a:lnTo>
                    <a:pt x="1864372" y="0"/>
                  </a:lnTo>
                  <a:lnTo>
                    <a:pt x="1864372" y="405993"/>
                  </a:lnTo>
                  <a:lnTo>
                    <a:pt x="2050618" y="405993"/>
                  </a:lnTo>
                  <a:lnTo>
                    <a:pt x="2050618" y="0"/>
                  </a:lnTo>
                  <a:close/>
                </a:path>
              </a:pathLst>
            </a:custGeom>
            <a:solidFill>
              <a:srgbClr val="12886B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52763" y="2279134"/>
            <a:ext cx="997606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3455" indent="164108">
              <a:lnSpc>
                <a:spcPts val="748"/>
              </a:lnSpc>
              <a:spcBef>
                <a:spcPts val="218"/>
              </a:spcBef>
            </a:pPr>
            <a:r>
              <a:rPr sz="748" b="1" spc="-24" dirty="0">
                <a:latin typeface="Tahoma"/>
                <a:cs typeface="Tahoma"/>
              </a:rPr>
              <a:t>Центральный </a:t>
            </a:r>
            <a:r>
              <a:rPr sz="748" b="1" spc="-2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517956" y="2332021"/>
            <a:ext cx="3053710" cy="1448040"/>
            <a:chOff x="856124" y="3428934"/>
            <a:chExt cx="4490085" cy="212915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124" y="3428934"/>
              <a:ext cx="168300" cy="16827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83750" y="4389602"/>
              <a:ext cx="2362835" cy="1168400"/>
            </a:xfrm>
            <a:custGeom>
              <a:avLst/>
              <a:gdLst/>
              <a:ahLst/>
              <a:cxnLst/>
              <a:rect l="l" t="t" r="r" b="b"/>
              <a:pathLst>
                <a:path w="2362835" h="1168400">
                  <a:moveTo>
                    <a:pt x="2362250" y="0"/>
                  </a:moveTo>
                  <a:lnTo>
                    <a:pt x="0" y="0"/>
                  </a:lnTo>
                  <a:lnTo>
                    <a:pt x="0" y="1168374"/>
                  </a:lnTo>
                  <a:lnTo>
                    <a:pt x="2362250" y="1168374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29" name="object 29"/>
            <p:cNvSpPr/>
            <p:nvPr/>
          </p:nvSpPr>
          <p:spPr>
            <a:xfrm>
              <a:off x="3128759" y="4922875"/>
              <a:ext cx="2046605" cy="417830"/>
            </a:xfrm>
            <a:custGeom>
              <a:avLst/>
              <a:gdLst/>
              <a:ahLst/>
              <a:cxnLst/>
              <a:rect l="l" t="t" r="r" b="b"/>
              <a:pathLst>
                <a:path w="2046604" h="417829">
                  <a:moveTo>
                    <a:pt x="187020" y="155448"/>
                  </a:moveTo>
                  <a:lnTo>
                    <a:pt x="0" y="155448"/>
                  </a:lnTo>
                  <a:lnTo>
                    <a:pt x="0" y="417588"/>
                  </a:lnTo>
                  <a:lnTo>
                    <a:pt x="187020" y="417588"/>
                  </a:lnTo>
                  <a:lnTo>
                    <a:pt x="187020" y="155448"/>
                  </a:lnTo>
                  <a:close/>
                </a:path>
                <a:path w="2046604" h="417829">
                  <a:moveTo>
                    <a:pt x="650989" y="94488"/>
                  </a:moveTo>
                  <a:lnTo>
                    <a:pt x="465759" y="94488"/>
                  </a:lnTo>
                  <a:lnTo>
                    <a:pt x="465759" y="417576"/>
                  </a:lnTo>
                  <a:lnTo>
                    <a:pt x="650989" y="417576"/>
                  </a:lnTo>
                  <a:lnTo>
                    <a:pt x="650989" y="94488"/>
                  </a:lnTo>
                  <a:close/>
                </a:path>
                <a:path w="2046604" h="417829">
                  <a:moveTo>
                    <a:pt x="1116749" y="28956"/>
                  </a:moveTo>
                  <a:lnTo>
                    <a:pt x="931519" y="28956"/>
                  </a:lnTo>
                  <a:lnTo>
                    <a:pt x="931519" y="417576"/>
                  </a:lnTo>
                  <a:lnTo>
                    <a:pt x="1116749" y="417576"/>
                  </a:lnTo>
                  <a:lnTo>
                    <a:pt x="1116749" y="28956"/>
                  </a:lnTo>
                  <a:close/>
                </a:path>
                <a:path w="2046604" h="417829">
                  <a:moveTo>
                    <a:pt x="1582508" y="12204"/>
                  </a:moveTo>
                  <a:lnTo>
                    <a:pt x="1395488" y="12204"/>
                  </a:lnTo>
                  <a:lnTo>
                    <a:pt x="1395488" y="417588"/>
                  </a:lnTo>
                  <a:lnTo>
                    <a:pt x="1582508" y="417588"/>
                  </a:lnTo>
                  <a:lnTo>
                    <a:pt x="1582508" y="12204"/>
                  </a:lnTo>
                  <a:close/>
                </a:path>
                <a:path w="2046604" h="417829">
                  <a:moveTo>
                    <a:pt x="2046490" y="0"/>
                  </a:moveTo>
                  <a:lnTo>
                    <a:pt x="1861261" y="0"/>
                  </a:lnTo>
                  <a:lnTo>
                    <a:pt x="1861261" y="417576"/>
                  </a:lnTo>
                  <a:lnTo>
                    <a:pt x="2046490" y="417576"/>
                  </a:lnTo>
                  <a:lnTo>
                    <a:pt x="2046490" y="0"/>
                  </a:lnTo>
                  <a:close/>
                </a:path>
              </a:pathLst>
            </a:custGeom>
            <a:solidFill>
              <a:srgbClr val="12886B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7874" y="4470035"/>
              <a:ext cx="168300" cy="16827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300292" y="2567317"/>
            <a:ext cx="655137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25912">
              <a:spcBef>
                <a:spcPts val="68"/>
              </a:spcBef>
            </a:pPr>
            <a:r>
              <a:rPr sz="1020" spc="-5" baseline="-1944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1020" spc="35" baseline="-19444" dirty="0">
                <a:solidFill>
                  <a:srgbClr val="020203"/>
                </a:solidFill>
                <a:latin typeface="Verdana"/>
                <a:cs typeface="Verdana"/>
              </a:rPr>
              <a:t>0</a:t>
            </a:r>
            <a:r>
              <a:rPr sz="1020" spc="-137" baseline="-19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35" baseline="-19444" dirty="0">
                <a:solidFill>
                  <a:srgbClr val="020203"/>
                </a:solidFill>
                <a:latin typeface="Verdana"/>
                <a:cs typeface="Verdana"/>
              </a:rPr>
              <a:t>48</a:t>
            </a:r>
            <a:r>
              <a:rPr sz="1020" spc="5" baseline="-19444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1020" spc="-46" baseline="-19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41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7" dirty="0">
                <a:solidFill>
                  <a:srgbClr val="020203"/>
                </a:solidFill>
                <a:latin typeface="Verdana"/>
                <a:cs typeface="Verdana"/>
              </a:rPr>
              <a:t>390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36428" y="2506079"/>
            <a:ext cx="961761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25912">
              <a:spcBef>
                <a:spcPts val="68"/>
              </a:spcBef>
            </a:pPr>
            <a:r>
              <a:rPr sz="1020" spc="-41" baseline="-25000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1020" baseline="-25000" dirty="0">
                <a:solidFill>
                  <a:srgbClr val="020203"/>
                </a:solidFill>
                <a:latin typeface="Verdana"/>
                <a:cs typeface="Verdana"/>
              </a:rPr>
              <a:t>9</a:t>
            </a:r>
            <a:r>
              <a:rPr sz="1020" spc="-137" baseline="-2500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baseline="-25000" dirty="0">
                <a:solidFill>
                  <a:srgbClr val="020203"/>
                </a:solidFill>
                <a:latin typeface="Verdana"/>
                <a:cs typeface="Verdana"/>
              </a:rPr>
              <a:t>06</a:t>
            </a:r>
            <a:r>
              <a:rPr sz="1020" spc="41" baseline="-25000" dirty="0">
                <a:solidFill>
                  <a:srgbClr val="020203"/>
                </a:solidFill>
                <a:latin typeface="Verdana"/>
                <a:cs typeface="Verdana"/>
              </a:rPr>
              <a:t>9</a:t>
            </a:r>
            <a:r>
              <a:rPr sz="1020" spc="-199" baseline="-2500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5" baseline="-11111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1020" spc="46" baseline="-11111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1020" spc="-137" baseline="-11111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5" baseline="-11111" dirty="0">
                <a:solidFill>
                  <a:srgbClr val="020203"/>
                </a:solidFill>
                <a:latin typeface="Verdana"/>
                <a:cs typeface="Verdana"/>
              </a:rPr>
              <a:t>02</a:t>
            </a:r>
            <a:r>
              <a:rPr sz="1020" spc="35" baseline="-11111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1020" spc="117" baseline="-11111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7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680" spc="10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88" dirty="0">
                <a:solidFill>
                  <a:srgbClr val="020203"/>
                </a:solidFill>
                <a:latin typeface="Verdana"/>
                <a:cs typeface="Verdana"/>
              </a:rPr>
              <a:t>581</a:t>
            </a:r>
            <a:endParaRPr sz="680" dirty="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56003" y="2915745"/>
            <a:ext cx="149036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338149" algn="l"/>
                <a:tab pos="649091" algn="l"/>
                <a:tab pos="963487" algn="l"/>
                <a:tab pos="1281339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</p:txBody>
      </p:sp>
      <p:sp>
        <p:nvSpPr>
          <p:cNvPr id="34" name="object 34"/>
          <p:cNvSpPr txBox="1"/>
          <p:nvPr/>
        </p:nvSpPr>
        <p:spPr>
          <a:xfrm>
            <a:off x="3002150" y="3319460"/>
            <a:ext cx="24400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7" dirty="0">
                <a:solidFill>
                  <a:srgbClr val="020203"/>
                </a:solidFill>
                <a:latin typeface="Verdana"/>
                <a:cs typeface="Verdana"/>
              </a:rPr>
              <a:t>8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34" dirty="0">
                <a:solidFill>
                  <a:srgbClr val="020203"/>
                </a:solidFill>
                <a:latin typeface="Verdana"/>
                <a:cs typeface="Verdana"/>
              </a:rPr>
              <a:t>363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73360" y="3220304"/>
            <a:ext cx="1276158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34549">
              <a:spcBef>
                <a:spcPts val="68"/>
              </a:spcBef>
            </a:pPr>
            <a:r>
              <a:rPr sz="1020" spc="-122" baseline="-44444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82" baseline="-44444" dirty="0">
                <a:solidFill>
                  <a:srgbClr val="020203"/>
                </a:solidFill>
                <a:latin typeface="Verdana"/>
                <a:cs typeface="Verdana"/>
              </a:rPr>
              <a:t>0</a:t>
            </a:r>
            <a:r>
              <a:rPr sz="1020" spc="-137" baseline="-44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51" baseline="-44444" dirty="0">
                <a:solidFill>
                  <a:srgbClr val="020203"/>
                </a:solidFill>
                <a:latin typeface="Verdana"/>
                <a:cs typeface="Verdana"/>
              </a:rPr>
              <a:t>29</a:t>
            </a:r>
            <a:r>
              <a:rPr sz="1020" spc="-10" baseline="-44444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1020" baseline="-44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68" baseline="-44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78" baseline="-16666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37" baseline="-16666" dirty="0">
                <a:solidFill>
                  <a:srgbClr val="020203"/>
                </a:solidFill>
                <a:latin typeface="Verdana"/>
                <a:cs typeface="Verdana"/>
              </a:rPr>
              <a:t>2 </a:t>
            </a:r>
            <a:r>
              <a:rPr sz="1020" spc="30" baseline="-16666" dirty="0">
                <a:solidFill>
                  <a:srgbClr val="020203"/>
                </a:solidFill>
                <a:latin typeface="Verdana"/>
                <a:cs typeface="Verdana"/>
              </a:rPr>
              <a:t>40</a:t>
            </a:r>
            <a:r>
              <a:rPr sz="1020" spc="71" baseline="-16666" dirty="0">
                <a:solidFill>
                  <a:srgbClr val="020203"/>
                </a:solidFill>
                <a:latin typeface="Verdana"/>
                <a:cs typeface="Verdana"/>
              </a:rPr>
              <a:t>0</a:t>
            </a:r>
            <a:r>
              <a:rPr sz="1020" spc="82" baseline="-16666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19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2 </a:t>
            </a:r>
            <a:r>
              <a:rPr sz="680" spc="-7" dirty="0">
                <a:solidFill>
                  <a:srgbClr val="020203"/>
                </a:solidFill>
                <a:latin typeface="Verdana"/>
                <a:cs typeface="Verdana"/>
              </a:rPr>
              <a:t>93</a:t>
            </a:r>
            <a:r>
              <a:rPr sz="680" spc="20" dirty="0">
                <a:solidFill>
                  <a:srgbClr val="020203"/>
                </a:solidFill>
                <a:latin typeface="Verdana"/>
                <a:cs typeface="Verdana"/>
              </a:rPr>
              <a:t>0</a:t>
            </a:r>
            <a:r>
              <a:rPr sz="68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73" baseline="2777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33" baseline="2777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1020" spc="-137" baseline="277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51" baseline="2777" dirty="0">
                <a:solidFill>
                  <a:srgbClr val="020203"/>
                </a:solidFill>
                <a:latin typeface="Verdana"/>
                <a:cs typeface="Verdana"/>
              </a:rPr>
              <a:t>329</a:t>
            </a:r>
            <a:endParaRPr sz="1020" baseline="2777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09837" y="3636017"/>
            <a:ext cx="149036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338149" algn="l"/>
                <a:tab pos="649091" algn="l"/>
                <a:tab pos="963487" algn="l"/>
                <a:tab pos="1280907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</p:txBody>
      </p:sp>
      <p:grpSp>
        <p:nvGrpSpPr>
          <p:cNvPr id="37" name="object 37"/>
          <p:cNvGrpSpPr/>
          <p:nvPr/>
        </p:nvGrpSpPr>
        <p:grpSpPr>
          <a:xfrm>
            <a:off x="4733724" y="3672545"/>
            <a:ext cx="1606966" cy="821837"/>
            <a:chOff x="5584494" y="5400001"/>
            <a:chExt cx="2362835" cy="1208405"/>
          </a:xfrm>
        </p:grpSpPr>
        <p:sp>
          <p:nvSpPr>
            <p:cNvPr id="38" name="object 38"/>
            <p:cNvSpPr/>
            <p:nvPr/>
          </p:nvSpPr>
          <p:spPr>
            <a:xfrm>
              <a:off x="5584494" y="5400001"/>
              <a:ext cx="2362835" cy="1208405"/>
            </a:xfrm>
            <a:custGeom>
              <a:avLst/>
              <a:gdLst/>
              <a:ahLst/>
              <a:cxnLst/>
              <a:rect l="l" t="t" r="r" b="b"/>
              <a:pathLst>
                <a:path w="2362834" h="1208404">
                  <a:moveTo>
                    <a:pt x="2362250" y="0"/>
                  </a:moveTo>
                  <a:lnTo>
                    <a:pt x="0" y="0"/>
                  </a:lnTo>
                  <a:lnTo>
                    <a:pt x="0" y="1207935"/>
                  </a:lnTo>
                  <a:lnTo>
                    <a:pt x="2362250" y="1207935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39" name="object 39"/>
            <p:cNvSpPr/>
            <p:nvPr/>
          </p:nvSpPr>
          <p:spPr>
            <a:xfrm>
              <a:off x="5726087" y="5962687"/>
              <a:ext cx="2054860" cy="425450"/>
            </a:xfrm>
            <a:custGeom>
              <a:avLst/>
              <a:gdLst/>
              <a:ahLst/>
              <a:cxnLst/>
              <a:rect l="l" t="t" r="r" b="b"/>
              <a:pathLst>
                <a:path w="2054859" h="425450">
                  <a:moveTo>
                    <a:pt x="186042" y="97536"/>
                  </a:moveTo>
                  <a:lnTo>
                    <a:pt x="0" y="97536"/>
                  </a:lnTo>
                  <a:lnTo>
                    <a:pt x="0" y="425196"/>
                  </a:lnTo>
                  <a:lnTo>
                    <a:pt x="186042" y="425196"/>
                  </a:lnTo>
                  <a:lnTo>
                    <a:pt x="186042" y="97536"/>
                  </a:lnTo>
                  <a:close/>
                </a:path>
                <a:path w="2054859" h="425450">
                  <a:moveTo>
                    <a:pt x="652830" y="24384"/>
                  </a:moveTo>
                  <a:lnTo>
                    <a:pt x="466788" y="24384"/>
                  </a:lnTo>
                  <a:lnTo>
                    <a:pt x="466788" y="425208"/>
                  </a:lnTo>
                  <a:lnTo>
                    <a:pt x="652830" y="425208"/>
                  </a:lnTo>
                  <a:lnTo>
                    <a:pt x="652830" y="24384"/>
                  </a:lnTo>
                  <a:close/>
                </a:path>
                <a:path w="2054859" h="425450">
                  <a:moveTo>
                    <a:pt x="1121283" y="25908"/>
                  </a:moveTo>
                  <a:lnTo>
                    <a:pt x="933577" y="25908"/>
                  </a:lnTo>
                  <a:lnTo>
                    <a:pt x="933577" y="425196"/>
                  </a:lnTo>
                  <a:lnTo>
                    <a:pt x="1121283" y="425196"/>
                  </a:lnTo>
                  <a:lnTo>
                    <a:pt x="1121283" y="25908"/>
                  </a:lnTo>
                  <a:close/>
                </a:path>
                <a:path w="2054859" h="425450">
                  <a:moveTo>
                    <a:pt x="1588071" y="10668"/>
                  </a:moveTo>
                  <a:lnTo>
                    <a:pt x="1400365" y="10668"/>
                  </a:lnTo>
                  <a:lnTo>
                    <a:pt x="1400365" y="425196"/>
                  </a:lnTo>
                  <a:lnTo>
                    <a:pt x="1588071" y="425196"/>
                  </a:lnTo>
                  <a:lnTo>
                    <a:pt x="1588071" y="10668"/>
                  </a:lnTo>
                  <a:close/>
                </a:path>
                <a:path w="2054859" h="425450">
                  <a:moveTo>
                    <a:pt x="2054860" y="0"/>
                  </a:moveTo>
                  <a:lnTo>
                    <a:pt x="1867154" y="0"/>
                  </a:lnTo>
                  <a:lnTo>
                    <a:pt x="1867154" y="425196"/>
                  </a:lnTo>
                  <a:lnTo>
                    <a:pt x="2054860" y="425196"/>
                  </a:lnTo>
                  <a:lnTo>
                    <a:pt x="2054860" y="0"/>
                  </a:lnTo>
                  <a:close/>
                </a:path>
              </a:pathLst>
            </a:custGeom>
            <a:solidFill>
              <a:srgbClr val="12886B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8619" y="5492981"/>
              <a:ext cx="168300" cy="168275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784133" y="4002964"/>
            <a:ext cx="226297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90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163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85" dirty="0">
                <a:solidFill>
                  <a:srgbClr val="020203"/>
                </a:solidFill>
                <a:latin typeface="Verdana"/>
                <a:cs typeface="Verdana"/>
              </a:rPr>
              <a:t>612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80478" y="3946649"/>
            <a:ext cx="266460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95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68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41" dirty="0">
                <a:solidFill>
                  <a:srgbClr val="020203"/>
                </a:solidFill>
                <a:latin typeface="Verdana"/>
                <a:cs typeface="Verdana"/>
              </a:rPr>
              <a:t>225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66728" y="3682883"/>
            <a:ext cx="1248087" cy="36338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7275" marR="245298" indent="223273">
              <a:lnSpc>
                <a:spcPts val="748"/>
              </a:lnSpc>
              <a:spcBef>
                <a:spcPts val="218"/>
              </a:spcBef>
            </a:pPr>
            <a:r>
              <a:rPr sz="748" b="1" spc="-7" dirty="0">
                <a:latin typeface="Tahoma"/>
                <a:cs typeface="Tahoma"/>
              </a:rPr>
              <a:t>Сибирский </a:t>
            </a:r>
            <a:r>
              <a:rPr sz="748" b="1" spc="-3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  <a:p>
            <a:pPr marL="342468">
              <a:spcBef>
                <a:spcPts val="381"/>
              </a:spcBef>
            </a:pPr>
            <a:r>
              <a:rPr sz="680" spc="-95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68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85" dirty="0">
                <a:solidFill>
                  <a:srgbClr val="020203"/>
                </a:solidFill>
                <a:latin typeface="Verdana"/>
                <a:cs typeface="Verdana"/>
              </a:rPr>
              <a:t>12</a:t>
            </a:r>
            <a:r>
              <a:rPr sz="680" spc="-58" dirty="0">
                <a:solidFill>
                  <a:srgbClr val="020203"/>
                </a:solidFill>
                <a:latin typeface="Verdana"/>
                <a:cs typeface="Verdana"/>
              </a:rPr>
              <a:t>9</a:t>
            </a:r>
            <a:r>
              <a:rPr sz="68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42" baseline="2777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02" baseline="2777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1020" spc="-137" baseline="277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20" baseline="2777" dirty="0">
                <a:solidFill>
                  <a:srgbClr val="020203"/>
                </a:solidFill>
                <a:latin typeface="Verdana"/>
                <a:cs typeface="Verdana"/>
              </a:rPr>
              <a:t>69</a:t>
            </a:r>
            <a:r>
              <a:rPr sz="1020" spc="20" baseline="2777" dirty="0">
                <a:solidFill>
                  <a:srgbClr val="020203"/>
                </a:solidFill>
                <a:latin typeface="Verdana"/>
                <a:cs typeface="Verdana"/>
              </a:rPr>
              <a:t>9</a:t>
            </a:r>
            <a:r>
              <a:rPr sz="1020" baseline="277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48" baseline="277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73" baseline="11111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33" baseline="11111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1020" spc="-137" baseline="11111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30" baseline="11111" dirty="0">
                <a:solidFill>
                  <a:srgbClr val="020203"/>
                </a:solidFill>
                <a:latin typeface="Verdana"/>
                <a:cs typeface="Verdana"/>
              </a:rPr>
              <a:t>077</a:t>
            </a:r>
            <a:endParaRPr sz="1020" baseline="11111" dirty="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87243" y="4350097"/>
            <a:ext cx="148172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  <a:tabLst>
                <a:tab pos="329512" algn="l"/>
                <a:tab pos="640454" algn="l"/>
                <a:tab pos="954850" algn="l"/>
                <a:tab pos="1272270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</p:txBody>
      </p:sp>
      <p:sp>
        <p:nvSpPr>
          <p:cNvPr id="45" name="object 45"/>
          <p:cNvSpPr/>
          <p:nvPr/>
        </p:nvSpPr>
        <p:spPr>
          <a:xfrm>
            <a:off x="3763568" y="2191286"/>
            <a:ext cx="1606966" cy="739351"/>
          </a:xfrm>
          <a:custGeom>
            <a:avLst/>
            <a:gdLst/>
            <a:ahLst/>
            <a:cxnLst/>
            <a:rect l="l" t="t" r="r" b="b"/>
            <a:pathLst>
              <a:path w="2362834" h="1087120">
                <a:moveTo>
                  <a:pt x="2362250" y="0"/>
                </a:moveTo>
                <a:lnTo>
                  <a:pt x="0" y="0"/>
                </a:lnTo>
                <a:lnTo>
                  <a:pt x="0" y="1086535"/>
                </a:lnTo>
                <a:lnTo>
                  <a:pt x="2362250" y="1086535"/>
                </a:lnTo>
                <a:lnTo>
                  <a:pt x="236225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6" name="object 46"/>
          <p:cNvSpPr txBox="1"/>
          <p:nvPr/>
        </p:nvSpPr>
        <p:spPr>
          <a:xfrm>
            <a:off x="4105207" y="2198628"/>
            <a:ext cx="997606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3455" indent="230183">
              <a:lnSpc>
                <a:spcPts val="748"/>
              </a:lnSpc>
              <a:spcBef>
                <a:spcPts val="218"/>
              </a:spcBef>
            </a:pPr>
            <a:r>
              <a:rPr sz="748" b="1" spc="-10" dirty="0">
                <a:latin typeface="Tahoma"/>
                <a:cs typeface="Tahoma"/>
              </a:rPr>
              <a:t>Уральский </a:t>
            </a:r>
            <a:r>
              <a:rPr sz="748" b="1" spc="-7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88763" y="2251517"/>
            <a:ext cx="114461" cy="114444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3820082" y="2518687"/>
            <a:ext cx="231479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71" dirty="0">
                <a:solidFill>
                  <a:srgbClr val="020203"/>
                </a:solidFill>
                <a:latin typeface="Verdana"/>
                <a:cs typeface="Verdana"/>
              </a:rPr>
              <a:t>971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22301" y="2480683"/>
            <a:ext cx="260414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0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3" dirty="0">
                <a:solidFill>
                  <a:srgbClr val="020203"/>
                </a:solidFill>
                <a:latin typeface="Verdana"/>
                <a:cs typeface="Verdana"/>
              </a:rPr>
              <a:t>097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45335" y="2450107"/>
            <a:ext cx="231911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14" dirty="0">
                <a:solidFill>
                  <a:srgbClr val="020203"/>
                </a:solidFill>
                <a:latin typeface="Verdana"/>
                <a:cs typeface="Verdana"/>
              </a:rPr>
              <a:t>6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78" dirty="0">
                <a:solidFill>
                  <a:srgbClr val="020203"/>
                </a:solidFill>
                <a:latin typeface="Verdana"/>
                <a:cs typeface="Verdana"/>
              </a:rPr>
              <a:t>312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49626" y="2425664"/>
            <a:ext cx="567469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14" dirty="0">
                <a:solidFill>
                  <a:srgbClr val="020203"/>
                </a:solidFill>
                <a:latin typeface="Verdana"/>
                <a:cs typeface="Verdana"/>
              </a:rPr>
              <a:t>6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0" dirty="0">
                <a:solidFill>
                  <a:srgbClr val="020203"/>
                </a:solidFill>
                <a:latin typeface="Verdana"/>
                <a:cs typeface="Verdana"/>
              </a:rPr>
              <a:t>96</a:t>
            </a:r>
            <a:r>
              <a:rPr sz="680" spc="3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68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20" dirty="0">
                <a:solidFill>
                  <a:srgbClr val="020203"/>
                </a:solidFill>
                <a:latin typeface="Verdana"/>
                <a:cs typeface="Verdana"/>
              </a:rPr>
              <a:t>7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7" dirty="0">
                <a:solidFill>
                  <a:srgbClr val="020203"/>
                </a:solidFill>
                <a:latin typeface="Verdana"/>
                <a:cs typeface="Verdana"/>
              </a:rPr>
              <a:t>073</a:t>
            </a:r>
            <a:endParaRPr sz="680" dirty="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06599" y="2786270"/>
            <a:ext cx="1992189" cy="41325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522555">
              <a:spcBef>
                <a:spcPts val="68"/>
              </a:spcBef>
              <a:tabLst>
                <a:tab pos="839975" algn="l"/>
                <a:tab pos="1157394" algn="l"/>
                <a:tab pos="1465313" algn="l"/>
                <a:tab pos="1783164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  <a:p>
            <a:pPr>
              <a:spcBef>
                <a:spcPts val="14"/>
              </a:spcBef>
            </a:pPr>
            <a:endParaRPr sz="782"/>
          </a:p>
          <a:p>
            <a:pPr marL="8637" marR="998037" indent="153312">
              <a:lnSpc>
                <a:spcPts val="748"/>
              </a:lnSpc>
            </a:pPr>
            <a:r>
              <a:rPr sz="748" b="1" spc="-14" dirty="0">
                <a:latin typeface="Tahoma"/>
                <a:cs typeface="Tahoma"/>
              </a:rPr>
              <a:t>Приволжский </a:t>
            </a:r>
            <a:r>
              <a:rPr sz="748" b="1" spc="-1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871447" y="2554614"/>
            <a:ext cx="3346946" cy="828315"/>
            <a:chOff x="4316628" y="3756228"/>
            <a:chExt cx="4921250" cy="1217930"/>
          </a:xfrm>
        </p:grpSpPr>
        <p:sp>
          <p:nvSpPr>
            <p:cNvPr id="54" name="object 54"/>
            <p:cNvSpPr/>
            <p:nvPr/>
          </p:nvSpPr>
          <p:spPr>
            <a:xfrm>
              <a:off x="4316628" y="3756227"/>
              <a:ext cx="2034539" cy="330835"/>
            </a:xfrm>
            <a:custGeom>
              <a:avLst/>
              <a:gdLst/>
              <a:ahLst/>
              <a:cxnLst/>
              <a:rect l="l" t="t" r="r" b="b"/>
              <a:pathLst>
                <a:path w="2034539" h="330835">
                  <a:moveTo>
                    <a:pt x="186550" y="144780"/>
                  </a:moveTo>
                  <a:lnTo>
                    <a:pt x="0" y="144780"/>
                  </a:lnTo>
                  <a:lnTo>
                    <a:pt x="0" y="330708"/>
                  </a:lnTo>
                  <a:lnTo>
                    <a:pt x="186550" y="330708"/>
                  </a:lnTo>
                  <a:lnTo>
                    <a:pt x="186550" y="144780"/>
                  </a:lnTo>
                  <a:close/>
                </a:path>
                <a:path w="2034539" h="330835">
                  <a:moveTo>
                    <a:pt x="647547" y="92964"/>
                  </a:moveTo>
                  <a:lnTo>
                    <a:pt x="462788" y="92964"/>
                  </a:lnTo>
                  <a:lnTo>
                    <a:pt x="462788" y="330708"/>
                  </a:lnTo>
                  <a:lnTo>
                    <a:pt x="647547" y="330708"/>
                  </a:lnTo>
                  <a:lnTo>
                    <a:pt x="647547" y="92964"/>
                  </a:lnTo>
                  <a:close/>
                </a:path>
                <a:path w="2034539" h="330835">
                  <a:moveTo>
                    <a:pt x="1110335" y="35052"/>
                  </a:moveTo>
                  <a:lnTo>
                    <a:pt x="925576" y="35052"/>
                  </a:lnTo>
                  <a:lnTo>
                    <a:pt x="925576" y="330708"/>
                  </a:lnTo>
                  <a:lnTo>
                    <a:pt x="1110335" y="330708"/>
                  </a:lnTo>
                  <a:lnTo>
                    <a:pt x="1110335" y="35052"/>
                  </a:lnTo>
                  <a:close/>
                </a:path>
                <a:path w="2034539" h="330835">
                  <a:moveTo>
                    <a:pt x="1573123" y="4572"/>
                  </a:moveTo>
                  <a:lnTo>
                    <a:pt x="1388364" y="4572"/>
                  </a:lnTo>
                  <a:lnTo>
                    <a:pt x="1388364" y="330720"/>
                  </a:lnTo>
                  <a:lnTo>
                    <a:pt x="1573123" y="330720"/>
                  </a:lnTo>
                  <a:lnTo>
                    <a:pt x="1573123" y="4572"/>
                  </a:lnTo>
                  <a:close/>
                </a:path>
                <a:path w="2034539" h="330835">
                  <a:moveTo>
                    <a:pt x="2034120" y="0"/>
                  </a:moveTo>
                  <a:lnTo>
                    <a:pt x="1849361" y="0"/>
                  </a:lnTo>
                  <a:lnTo>
                    <a:pt x="1849361" y="330720"/>
                  </a:lnTo>
                  <a:lnTo>
                    <a:pt x="2034120" y="330720"/>
                  </a:lnTo>
                  <a:lnTo>
                    <a:pt x="2034120" y="0"/>
                  </a:lnTo>
                  <a:close/>
                </a:path>
              </a:pathLst>
            </a:custGeom>
            <a:solidFill>
              <a:srgbClr val="12886B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55" name="object 55"/>
            <p:cNvSpPr/>
            <p:nvPr/>
          </p:nvSpPr>
          <p:spPr>
            <a:xfrm>
              <a:off x="6875627" y="3937609"/>
              <a:ext cx="2362835" cy="1036319"/>
            </a:xfrm>
            <a:custGeom>
              <a:avLst/>
              <a:gdLst/>
              <a:ahLst/>
              <a:cxnLst/>
              <a:rect l="l" t="t" r="r" b="b"/>
              <a:pathLst>
                <a:path w="2362834" h="1036320">
                  <a:moveTo>
                    <a:pt x="2362250" y="0"/>
                  </a:moveTo>
                  <a:lnTo>
                    <a:pt x="0" y="0"/>
                  </a:lnTo>
                  <a:lnTo>
                    <a:pt x="0" y="1036193"/>
                  </a:lnTo>
                  <a:lnTo>
                    <a:pt x="2362250" y="1036193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962101" y="2700037"/>
            <a:ext cx="988969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R="3455" indent="52687">
              <a:lnSpc>
                <a:spcPts val="748"/>
              </a:lnSpc>
              <a:spcBef>
                <a:spcPts val="218"/>
              </a:spcBef>
            </a:pPr>
            <a:r>
              <a:rPr sz="748" b="1" spc="-17" dirty="0">
                <a:latin typeface="Tahoma"/>
                <a:cs typeface="Tahoma"/>
              </a:rPr>
              <a:t>Дальневосточный </a:t>
            </a:r>
            <a:r>
              <a:rPr sz="748" b="1" spc="-14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57" name="object 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4778" y="2752952"/>
            <a:ext cx="114461" cy="114444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5657544" y="3001706"/>
            <a:ext cx="249617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7" dirty="0">
                <a:solidFill>
                  <a:srgbClr val="020203"/>
                </a:solidFill>
                <a:latin typeface="Verdana"/>
                <a:cs typeface="Verdana"/>
              </a:rPr>
              <a:t>2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dirty="0">
                <a:solidFill>
                  <a:srgbClr val="020203"/>
                </a:solidFill>
                <a:latin typeface="Verdana"/>
                <a:cs typeface="Verdana"/>
              </a:rPr>
              <a:t>244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983170" y="2975967"/>
            <a:ext cx="219387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7" dirty="0">
                <a:solidFill>
                  <a:srgbClr val="020203"/>
                </a:solidFill>
                <a:latin typeface="Verdana"/>
                <a:cs typeface="Verdana"/>
              </a:rPr>
              <a:t>2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78" dirty="0">
                <a:solidFill>
                  <a:srgbClr val="020203"/>
                </a:solidFill>
                <a:latin typeface="Verdana"/>
                <a:cs typeface="Verdana"/>
              </a:rPr>
              <a:t>731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85043" y="2957656"/>
            <a:ext cx="257391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20" dirty="0">
                <a:solidFill>
                  <a:srgbClr val="020203"/>
                </a:solidFill>
                <a:latin typeface="Verdana"/>
                <a:cs typeface="Verdana"/>
              </a:rPr>
              <a:t>094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612482" y="2939258"/>
            <a:ext cx="54976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  <a:tabLst>
                <a:tab pos="308351" algn="l"/>
              </a:tabLst>
            </a:pP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42</a:t>
            </a:r>
            <a:r>
              <a:rPr sz="680" spc="-51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dirty="0">
                <a:solidFill>
                  <a:srgbClr val="020203"/>
                </a:solidFill>
                <a:latin typeface="Verdana"/>
                <a:cs typeface="Verdana"/>
              </a:rPr>
              <a:t>	</a:t>
            </a: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24" dirty="0">
                <a:solidFill>
                  <a:srgbClr val="020203"/>
                </a:solidFill>
                <a:latin typeface="Verdana"/>
                <a:cs typeface="Verdana"/>
              </a:rPr>
              <a:t>538</a:t>
            </a:r>
            <a:endParaRPr sz="680" dirty="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677583" y="3238713"/>
            <a:ext cx="146963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  <a:tabLst>
                <a:tab pos="317420" algn="l"/>
                <a:tab pos="634407" algn="l"/>
                <a:tab pos="942758" algn="l"/>
                <a:tab pos="1260178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</p:txBody>
      </p:sp>
      <p:grpSp>
        <p:nvGrpSpPr>
          <p:cNvPr id="63" name="object 63"/>
          <p:cNvGrpSpPr/>
          <p:nvPr/>
        </p:nvGrpSpPr>
        <p:grpSpPr>
          <a:xfrm>
            <a:off x="1311125" y="3069214"/>
            <a:ext cx="5791728" cy="744965"/>
            <a:chOff x="552005" y="4512881"/>
            <a:chExt cx="8515985" cy="1095375"/>
          </a:xfrm>
        </p:grpSpPr>
        <p:sp>
          <p:nvSpPr>
            <p:cNvPr id="64" name="object 64"/>
            <p:cNvSpPr/>
            <p:nvPr/>
          </p:nvSpPr>
          <p:spPr>
            <a:xfrm>
              <a:off x="7024763" y="4512881"/>
              <a:ext cx="2043430" cy="245745"/>
            </a:xfrm>
            <a:custGeom>
              <a:avLst/>
              <a:gdLst/>
              <a:ahLst/>
              <a:cxnLst/>
              <a:rect l="l" t="t" r="r" b="b"/>
              <a:pathLst>
                <a:path w="2043429" h="245745">
                  <a:moveTo>
                    <a:pt x="185229" y="89916"/>
                  </a:moveTo>
                  <a:lnTo>
                    <a:pt x="0" y="89916"/>
                  </a:lnTo>
                  <a:lnTo>
                    <a:pt x="0" y="245364"/>
                  </a:lnTo>
                  <a:lnTo>
                    <a:pt x="185229" y="245364"/>
                  </a:lnTo>
                  <a:lnTo>
                    <a:pt x="185229" y="89916"/>
                  </a:lnTo>
                  <a:close/>
                </a:path>
                <a:path w="2043429" h="245745">
                  <a:moveTo>
                    <a:pt x="649198" y="56388"/>
                  </a:moveTo>
                  <a:lnTo>
                    <a:pt x="463969" y="56388"/>
                  </a:lnTo>
                  <a:lnTo>
                    <a:pt x="463969" y="245364"/>
                  </a:lnTo>
                  <a:lnTo>
                    <a:pt x="649198" y="245364"/>
                  </a:lnTo>
                  <a:lnTo>
                    <a:pt x="649198" y="56388"/>
                  </a:lnTo>
                  <a:close/>
                </a:path>
                <a:path w="2043429" h="245745">
                  <a:moveTo>
                    <a:pt x="1113167" y="30480"/>
                  </a:moveTo>
                  <a:lnTo>
                    <a:pt x="927938" y="30480"/>
                  </a:lnTo>
                  <a:lnTo>
                    <a:pt x="927938" y="245364"/>
                  </a:lnTo>
                  <a:lnTo>
                    <a:pt x="1113167" y="245364"/>
                  </a:lnTo>
                  <a:lnTo>
                    <a:pt x="1113167" y="30480"/>
                  </a:lnTo>
                  <a:close/>
                </a:path>
                <a:path w="2043429" h="245745">
                  <a:moveTo>
                    <a:pt x="1577136" y="7620"/>
                  </a:moveTo>
                  <a:lnTo>
                    <a:pt x="1391907" y="7620"/>
                  </a:lnTo>
                  <a:lnTo>
                    <a:pt x="1391907" y="245364"/>
                  </a:lnTo>
                  <a:lnTo>
                    <a:pt x="1577136" y="245364"/>
                  </a:lnTo>
                  <a:lnTo>
                    <a:pt x="1577136" y="7620"/>
                  </a:lnTo>
                  <a:close/>
                </a:path>
                <a:path w="2043429" h="245745">
                  <a:moveTo>
                    <a:pt x="2042896" y="0"/>
                  </a:moveTo>
                  <a:lnTo>
                    <a:pt x="1855876" y="0"/>
                  </a:lnTo>
                  <a:lnTo>
                    <a:pt x="1855876" y="245364"/>
                  </a:lnTo>
                  <a:lnTo>
                    <a:pt x="2042896" y="245364"/>
                  </a:lnTo>
                  <a:lnTo>
                    <a:pt x="2042896" y="0"/>
                  </a:lnTo>
                  <a:close/>
                </a:path>
              </a:pathLst>
            </a:custGeom>
            <a:solidFill>
              <a:srgbClr val="12886B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65" name="object 65"/>
            <p:cNvSpPr/>
            <p:nvPr/>
          </p:nvSpPr>
          <p:spPr>
            <a:xfrm>
              <a:off x="552005" y="4572012"/>
              <a:ext cx="2362835" cy="1036319"/>
            </a:xfrm>
            <a:custGeom>
              <a:avLst/>
              <a:gdLst/>
              <a:ahLst/>
              <a:cxnLst/>
              <a:rect l="l" t="t" r="r" b="b"/>
              <a:pathLst>
                <a:path w="2362835" h="1036320">
                  <a:moveTo>
                    <a:pt x="2362250" y="0"/>
                  </a:moveTo>
                  <a:lnTo>
                    <a:pt x="0" y="0"/>
                  </a:lnTo>
                  <a:lnTo>
                    <a:pt x="0" y="1036192"/>
                  </a:lnTo>
                  <a:lnTo>
                    <a:pt x="2362250" y="1036192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3126" y="4673235"/>
              <a:ext cx="168300" cy="168275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1367121" y="3451560"/>
            <a:ext cx="23277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63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7" dirty="0">
                <a:solidFill>
                  <a:srgbClr val="020203"/>
                </a:solidFill>
                <a:latin typeface="Verdana"/>
                <a:cs typeface="Verdana"/>
              </a:rPr>
              <a:t>786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673572" y="3431954"/>
            <a:ext cx="252640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7" dirty="0">
                <a:solidFill>
                  <a:srgbClr val="020203"/>
                </a:solidFill>
                <a:latin typeface="Verdana"/>
                <a:cs typeface="Verdana"/>
              </a:rPr>
              <a:t>2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243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83736" y="3401378"/>
            <a:ext cx="250049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7" dirty="0">
                <a:solidFill>
                  <a:srgbClr val="020203"/>
                </a:solidFill>
                <a:latin typeface="Verdana"/>
                <a:cs typeface="Verdana"/>
              </a:rPr>
              <a:t>2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20" dirty="0">
                <a:solidFill>
                  <a:srgbClr val="020203"/>
                </a:solidFill>
                <a:latin typeface="Verdana"/>
                <a:cs typeface="Verdana"/>
              </a:rPr>
              <a:t>885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297960" y="3389113"/>
            <a:ext cx="256959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3" dirty="0">
                <a:solidFill>
                  <a:srgbClr val="020203"/>
                </a:solidFill>
                <a:latin typeface="Verdana"/>
                <a:cs typeface="Verdana"/>
              </a:rPr>
              <a:t>203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52763" y="3125373"/>
            <a:ext cx="1194536" cy="33773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200385" indent="301873">
              <a:lnSpc>
                <a:spcPts val="748"/>
              </a:lnSpc>
              <a:spcBef>
                <a:spcPts val="218"/>
              </a:spcBef>
            </a:pPr>
            <a:r>
              <a:rPr sz="748" b="1" spc="-34" dirty="0">
                <a:latin typeface="Tahoma"/>
                <a:cs typeface="Tahoma"/>
              </a:rPr>
              <a:t>Южный </a:t>
            </a:r>
            <a:r>
              <a:rPr sz="748" b="1" spc="-31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  <a:p>
            <a:pPr marR="3455" algn="r">
              <a:spcBef>
                <a:spcPts val="238"/>
              </a:spcBef>
            </a:pP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68" dirty="0">
                <a:solidFill>
                  <a:srgbClr val="020203"/>
                </a:solidFill>
                <a:latin typeface="Verdana"/>
                <a:cs typeface="Verdana"/>
              </a:rPr>
              <a:t>681</a:t>
            </a:r>
            <a:endParaRPr sz="680" dirty="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68244" y="3670256"/>
            <a:ext cx="1478270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326057" algn="l"/>
                <a:tab pos="643045" algn="l"/>
                <a:tab pos="951395" algn="l"/>
                <a:tab pos="1268815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</p:txBody>
      </p:sp>
      <p:grpSp>
        <p:nvGrpSpPr>
          <p:cNvPr id="73" name="object 73"/>
          <p:cNvGrpSpPr/>
          <p:nvPr/>
        </p:nvGrpSpPr>
        <p:grpSpPr>
          <a:xfrm>
            <a:off x="1418063" y="3497441"/>
            <a:ext cx="2140750" cy="1082251"/>
            <a:chOff x="709244" y="5142534"/>
            <a:chExt cx="3147695" cy="1591310"/>
          </a:xfrm>
        </p:grpSpPr>
        <p:sp>
          <p:nvSpPr>
            <p:cNvPr id="74" name="object 74"/>
            <p:cNvSpPr/>
            <p:nvPr/>
          </p:nvSpPr>
          <p:spPr>
            <a:xfrm>
              <a:off x="709244" y="5142534"/>
              <a:ext cx="2032000" cy="241300"/>
            </a:xfrm>
            <a:custGeom>
              <a:avLst/>
              <a:gdLst/>
              <a:ahLst/>
              <a:cxnLst/>
              <a:rect l="l" t="t" r="r" b="b"/>
              <a:pathLst>
                <a:path w="2032000" h="241300">
                  <a:moveTo>
                    <a:pt x="184327" y="123444"/>
                  </a:moveTo>
                  <a:lnTo>
                    <a:pt x="0" y="123444"/>
                  </a:lnTo>
                  <a:lnTo>
                    <a:pt x="0" y="240792"/>
                  </a:lnTo>
                  <a:lnTo>
                    <a:pt x="184327" y="240792"/>
                  </a:lnTo>
                  <a:lnTo>
                    <a:pt x="184327" y="123444"/>
                  </a:lnTo>
                  <a:close/>
                </a:path>
                <a:path w="2032000" h="241300">
                  <a:moveTo>
                    <a:pt x="645198" y="94488"/>
                  </a:moveTo>
                  <a:lnTo>
                    <a:pt x="460857" y="94488"/>
                  </a:lnTo>
                  <a:lnTo>
                    <a:pt x="460857" y="240792"/>
                  </a:lnTo>
                  <a:lnTo>
                    <a:pt x="645198" y="240792"/>
                  </a:lnTo>
                  <a:lnTo>
                    <a:pt x="645198" y="94488"/>
                  </a:lnTo>
                  <a:close/>
                </a:path>
                <a:path w="2032000" h="241300">
                  <a:moveTo>
                    <a:pt x="1107986" y="51816"/>
                  </a:moveTo>
                  <a:lnTo>
                    <a:pt x="923645" y="51816"/>
                  </a:lnTo>
                  <a:lnTo>
                    <a:pt x="923645" y="240792"/>
                  </a:lnTo>
                  <a:lnTo>
                    <a:pt x="1107986" y="240792"/>
                  </a:lnTo>
                  <a:lnTo>
                    <a:pt x="1107986" y="51816"/>
                  </a:lnTo>
                  <a:close/>
                </a:path>
                <a:path w="2032000" h="241300">
                  <a:moveTo>
                    <a:pt x="1570761" y="30480"/>
                  </a:moveTo>
                  <a:lnTo>
                    <a:pt x="1384503" y="30480"/>
                  </a:lnTo>
                  <a:lnTo>
                    <a:pt x="1384503" y="240792"/>
                  </a:lnTo>
                  <a:lnTo>
                    <a:pt x="1570761" y="240792"/>
                  </a:lnTo>
                  <a:lnTo>
                    <a:pt x="1570761" y="30480"/>
                  </a:lnTo>
                  <a:close/>
                </a:path>
                <a:path w="2032000" h="241300">
                  <a:moveTo>
                    <a:pt x="2031606" y="0"/>
                  </a:moveTo>
                  <a:lnTo>
                    <a:pt x="1847278" y="0"/>
                  </a:lnTo>
                  <a:lnTo>
                    <a:pt x="1847278" y="240792"/>
                  </a:lnTo>
                  <a:lnTo>
                    <a:pt x="2031606" y="240792"/>
                  </a:lnTo>
                  <a:lnTo>
                    <a:pt x="2031606" y="0"/>
                  </a:lnTo>
                  <a:close/>
                </a:path>
              </a:pathLst>
            </a:custGeom>
            <a:solidFill>
              <a:srgbClr val="12886B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75" name="object 75"/>
            <p:cNvSpPr/>
            <p:nvPr/>
          </p:nvSpPr>
          <p:spPr>
            <a:xfrm>
              <a:off x="1494320" y="5722505"/>
              <a:ext cx="2362835" cy="1011555"/>
            </a:xfrm>
            <a:custGeom>
              <a:avLst/>
              <a:gdLst/>
              <a:ahLst/>
              <a:cxnLst/>
              <a:rect l="l" t="t" r="r" b="b"/>
              <a:pathLst>
                <a:path w="2362835" h="1011554">
                  <a:moveTo>
                    <a:pt x="2362250" y="0"/>
                  </a:moveTo>
                  <a:lnTo>
                    <a:pt x="0" y="0"/>
                  </a:lnTo>
                  <a:lnTo>
                    <a:pt x="0" y="1010996"/>
                  </a:lnTo>
                  <a:lnTo>
                    <a:pt x="2362250" y="1010996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2302276" y="3927420"/>
            <a:ext cx="988969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R="3455" indent="11228">
              <a:lnSpc>
                <a:spcPts val="748"/>
              </a:lnSpc>
              <a:spcBef>
                <a:spcPts val="218"/>
              </a:spcBef>
            </a:pPr>
            <a:r>
              <a:rPr sz="748" b="1" spc="-10" dirty="0">
                <a:latin typeface="Tahoma"/>
                <a:cs typeface="Tahoma"/>
              </a:rPr>
              <a:t>Северо-Кавказский </a:t>
            </a:r>
            <a:r>
              <a:rPr sz="748" b="1" spc="-211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77" name="object 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77195" y="3980323"/>
            <a:ext cx="114461" cy="114444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2044101" y="4241325"/>
            <a:ext cx="18138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17" dirty="0">
                <a:solidFill>
                  <a:srgbClr val="020203"/>
                </a:solidFill>
                <a:latin typeface="Verdana"/>
                <a:cs typeface="Verdana"/>
              </a:rPr>
              <a:t>700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28181" y="4215586"/>
            <a:ext cx="234070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63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7" dirty="0">
                <a:solidFill>
                  <a:srgbClr val="020203"/>
                </a:solidFill>
                <a:latin typeface="Verdana"/>
                <a:cs typeface="Verdana"/>
              </a:rPr>
              <a:t>098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641801" y="4191142"/>
            <a:ext cx="224137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63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7" dirty="0">
                <a:solidFill>
                  <a:srgbClr val="020203"/>
                </a:solidFill>
                <a:latin typeface="Verdana"/>
                <a:cs typeface="Verdana"/>
              </a:rPr>
              <a:t>286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955507" y="4166699"/>
            <a:ext cx="532920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63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3" dirty="0">
                <a:solidFill>
                  <a:srgbClr val="020203"/>
                </a:solidFill>
                <a:latin typeface="Verdana"/>
                <a:cs typeface="Verdana"/>
              </a:rPr>
              <a:t>70</a:t>
            </a:r>
            <a:r>
              <a:rPr sz="680" spc="17" dirty="0">
                <a:solidFill>
                  <a:srgbClr val="020203"/>
                </a:solidFill>
                <a:latin typeface="Verdana"/>
                <a:cs typeface="Verdana"/>
              </a:rPr>
              <a:t>9</a:t>
            </a:r>
            <a:r>
              <a:rPr sz="680" dirty="0">
                <a:solidFill>
                  <a:srgbClr val="020203"/>
                </a:solidFill>
                <a:latin typeface="Verdana"/>
                <a:cs typeface="Verdana"/>
              </a:rPr>
              <a:t>  </a:t>
            </a:r>
            <a:r>
              <a:rPr sz="680" spc="-68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244" baseline="2777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97" baseline="277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20" baseline="2777" dirty="0">
                <a:solidFill>
                  <a:srgbClr val="020203"/>
                </a:solidFill>
                <a:latin typeface="Verdana"/>
                <a:cs typeface="Verdana"/>
              </a:rPr>
              <a:t>743</a:t>
            </a:r>
            <a:endParaRPr sz="1020" baseline="2777" dirty="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017758" y="4435491"/>
            <a:ext cx="146963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  <a:tabLst>
                <a:tab pos="317420" algn="l"/>
                <a:tab pos="634407" algn="l"/>
                <a:tab pos="942758" algn="l"/>
                <a:tab pos="1260178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</p:txBody>
      </p:sp>
      <p:sp>
        <p:nvSpPr>
          <p:cNvPr id="83" name="object 83"/>
          <p:cNvSpPr/>
          <p:nvPr/>
        </p:nvSpPr>
        <p:spPr>
          <a:xfrm>
            <a:off x="2064209" y="4287606"/>
            <a:ext cx="1375919" cy="139060"/>
          </a:xfrm>
          <a:custGeom>
            <a:avLst/>
            <a:gdLst/>
            <a:ahLst/>
            <a:cxnLst/>
            <a:rect l="l" t="t" r="r" b="b"/>
            <a:pathLst>
              <a:path w="2023110" h="204470">
                <a:moveTo>
                  <a:pt x="183362" y="121920"/>
                </a:moveTo>
                <a:lnTo>
                  <a:pt x="0" y="121920"/>
                </a:lnTo>
                <a:lnTo>
                  <a:pt x="0" y="204216"/>
                </a:lnTo>
                <a:lnTo>
                  <a:pt x="183362" y="204216"/>
                </a:lnTo>
                <a:lnTo>
                  <a:pt x="183362" y="121920"/>
                </a:lnTo>
                <a:close/>
              </a:path>
              <a:path w="2023110" h="204470">
                <a:moveTo>
                  <a:pt x="643737" y="76200"/>
                </a:moveTo>
                <a:lnTo>
                  <a:pt x="458419" y="76200"/>
                </a:lnTo>
                <a:lnTo>
                  <a:pt x="458419" y="204216"/>
                </a:lnTo>
                <a:lnTo>
                  <a:pt x="643737" y="204216"/>
                </a:lnTo>
                <a:lnTo>
                  <a:pt x="643737" y="76200"/>
                </a:lnTo>
                <a:close/>
              </a:path>
              <a:path w="2023110" h="204470">
                <a:moveTo>
                  <a:pt x="1102156" y="53340"/>
                </a:moveTo>
                <a:lnTo>
                  <a:pt x="918794" y="53340"/>
                </a:lnTo>
                <a:lnTo>
                  <a:pt x="918794" y="204216"/>
                </a:lnTo>
                <a:lnTo>
                  <a:pt x="1102156" y="204216"/>
                </a:lnTo>
                <a:lnTo>
                  <a:pt x="1102156" y="53340"/>
                </a:lnTo>
                <a:close/>
              </a:path>
              <a:path w="2023110" h="204470">
                <a:moveTo>
                  <a:pt x="1562531" y="4572"/>
                </a:moveTo>
                <a:lnTo>
                  <a:pt x="1379169" y="4572"/>
                </a:lnTo>
                <a:lnTo>
                  <a:pt x="1379169" y="204216"/>
                </a:lnTo>
                <a:lnTo>
                  <a:pt x="1562531" y="204216"/>
                </a:lnTo>
                <a:lnTo>
                  <a:pt x="1562531" y="4572"/>
                </a:lnTo>
                <a:close/>
              </a:path>
              <a:path w="2023110" h="204470">
                <a:moveTo>
                  <a:pt x="2022894" y="0"/>
                </a:moveTo>
                <a:lnTo>
                  <a:pt x="1839531" y="0"/>
                </a:lnTo>
                <a:lnTo>
                  <a:pt x="1839531" y="204216"/>
                </a:lnTo>
                <a:lnTo>
                  <a:pt x="2022894" y="204216"/>
                </a:lnTo>
                <a:lnTo>
                  <a:pt x="2022894" y="0"/>
                </a:lnTo>
                <a:close/>
              </a:path>
            </a:pathLst>
          </a:custGeom>
          <a:solidFill>
            <a:srgbClr val="12886B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5" name="TextBox 149">
            <a:extLst>
              <a:ext uri="{FF2B5EF4-FFF2-40B4-BE49-F238E27FC236}">
                <a16:creationId xmlns:a16="http://schemas.microsoft.com/office/drawing/2014/main" id="{A5495FAC-9752-47E5-9B3F-4FC091D211F3}"/>
              </a:ext>
            </a:extLst>
          </p:cNvPr>
          <p:cNvSpPr txBox="1"/>
          <p:nvPr/>
        </p:nvSpPr>
        <p:spPr>
          <a:xfrm>
            <a:off x="91871" y="4841670"/>
            <a:ext cx="1891865" cy="189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Источник: </a:t>
            </a:r>
            <a:r>
              <a:rPr lang="en-US" sz="1200" dirty="0"/>
              <a:t>https://</a:t>
            </a:r>
            <a:r>
              <a:rPr lang="ru-RU" sz="1200" dirty="0" err="1"/>
              <a:t>нтр.рф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3347864" y="123478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СОДЕРЖАНИЕ</a:t>
            </a:r>
            <a:endParaRPr sz="2500"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ctrTitle" idx="2"/>
          </p:nvPr>
        </p:nvSpPr>
        <p:spPr>
          <a:xfrm>
            <a:off x="390296" y="92173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КЛЮЧЕВЫЕ ПОКАЗАТЕЛИ НАУЧНО-ТЕХНОЛОГИЧЕСКОГО РАЗВИТИЯ РФ</a:t>
            </a:r>
            <a:endParaRPr dirty="0"/>
          </a:p>
        </p:txBody>
      </p:sp>
      <p:sp>
        <p:nvSpPr>
          <p:cNvPr id="152" name="Google Shape;152;p30"/>
          <p:cNvSpPr txBox="1">
            <a:spLocks noGrp="1"/>
          </p:cNvSpPr>
          <p:nvPr>
            <p:ph type="subTitle" idx="1"/>
          </p:nvPr>
        </p:nvSpPr>
        <p:spPr>
          <a:xfrm>
            <a:off x="690446" y="137655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Для чего создаются Консорциумы ?</a:t>
            </a:r>
          </a:p>
        </p:txBody>
      </p:sp>
      <p:sp>
        <p:nvSpPr>
          <p:cNvPr id="15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390296" y="253600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1400" dirty="0"/>
              <a:t>ВИДЫ И РЕЗУЛЬТАТЫ КОНСОРЦИУМОВ</a:t>
            </a:r>
            <a:endParaRPr lang="en-US" dirty="0"/>
          </a:p>
        </p:txBody>
      </p:sp>
      <p:sp>
        <p:nvSpPr>
          <p:cNvPr id="154" name="Google Shape;154;p30"/>
          <p:cNvSpPr txBox="1">
            <a:spLocks noGrp="1"/>
          </p:cNvSpPr>
          <p:nvPr>
            <p:ph type="subTitle" idx="13"/>
          </p:nvPr>
        </p:nvSpPr>
        <p:spPr>
          <a:xfrm>
            <a:off x="690446" y="304209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Моделирование</a:t>
            </a:r>
            <a:endParaRPr dirty="0"/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3"/>
          </p:nvPr>
        </p:nvSpPr>
        <p:spPr>
          <a:xfrm>
            <a:off x="2118448" y="126452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5"/>
          </p:nvPr>
        </p:nvSpPr>
        <p:spPr>
          <a:xfrm>
            <a:off x="2105406" y="4266626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 idx="4"/>
          </p:nvPr>
        </p:nvSpPr>
        <p:spPr>
          <a:xfrm>
            <a:off x="2105406" y="2935226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158" name="Google Shape;158;p30"/>
          <p:cNvCxnSpPr/>
          <p:nvPr/>
        </p:nvCxnSpPr>
        <p:spPr>
          <a:xfrm>
            <a:off x="3297225" y="0"/>
            <a:ext cx="0" cy="23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30"/>
          <p:cNvCxnSpPr/>
          <p:nvPr/>
        </p:nvCxnSpPr>
        <p:spPr>
          <a:xfrm>
            <a:off x="5076056" y="3131400"/>
            <a:ext cx="0" cy="20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163;p30"/>
          <p:cNvSpPr txBox="1">
            <a:spLocks noGrp="1"/>
          </p:cNvSpPr>
          <p:nvPr>
            <p:ph type="ctrTitle" idx="14"/>
          </p:nvPr>
        </p:nvSpPr>
        <p:spPr>
          <a:xfrm>
            <a:off x="390296" y="392079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1400" dirty="0"/>
              <a:t>ПРОМЕЖУТОЧНЫЕ РЕЗУЛЬТАТЫ</a:t>
            </a:r>
            <a:endParaRPr lang="en-US"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subTitle" idx="15"/>
          </p:nvPr>
        </p:nvSpPr>
        <p:spPr>
          <a:xfrm>
            <a:off x="690446" y="4375614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900" dirty="0"/>
              <a:t>ПРОМЕЖУТОЧНЫЕ РЕЗУЛЬТАТЫ</a:t>
            </a:r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B78C5E1-27E6-4D4C-8B68-81BC8252112A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61DC59C-F13D-4C81-A0FC-4AB70D696F24}"/>
              </a:ext>
            </a:extLst>
          </p:cNvPr>
          <p:cNvSpPr>
            <a:spLocks noGrp="1"/>
          </p:cNvSpPr>
          <p:nvPr>
            <p:ph type="ctrTitle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1F3E94FF-F374-4C99-8421-22D188943CA9}"/>
              </a:ext>
            </a:extLst>
          </p:cNvPr>
          <p:cNvSpPr>
            <a:spLocks noGrp="1"/>
          </p:cNvSpPr>
          <p:nvPr>
            <p:ph type="ctrTitle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FA22F6A1-D0FE-43BF-8C55-24C921E319F4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5496" y="199180"/>
            <a:ext cx="9108504" cy="37805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algn="ctr">
              <a:spcBef>
                <a:spcPts val="3"/>
              </a:spcBef>
            </a:pPr>
            <a:r>
              <a:rPr sz="2400" b="1" spc="-7" dirty="0" err="1">
                <a:solidFill>
                  <a:schemeClr val="tx1"/>
                </a:solidFill>
                <a:latin typeface="Exo 2" panose="020B0604020202020204" charset="-52"/>
                <a:cs typeface="Tahoma"/>
              </a:rPr>
              <a:t>Ландшафт</a:t>
            </a:r>
            <a:r>
              <a:rPr sz="2400" b="1" spc="3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</a:t>
            </a:r>
            <a:r>
              <a:rPr sz="2400" b="1" spc="-3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публикационной</a:t>
            </a:r>
            <a:r>
              <a:rPr sz="2400" b="1" spc="7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</a:t>
            </a:r>
            <a:r>
              <a:rPr sz="2400" b="1" spc="-3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активности</a:t>
            </a:r>
            <a:r>
              <a:rPr sz="2400" b="1" spc="7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</a:t>
            </a:r>
            <a:r>
              <a:rPr sz="2400" b="1" spc="3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(по </a:t>
            </a:r>
            <a:r>
              <a:rPr sz="2400" b="1" spc="-14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данным</a:t>
            </a:r>
            <a:r>
              <a:rPr sz="2400" b="1" spc="7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</a:t>
            </a:r>
            <a:r>
              <a:rPr sz="2400" b="1" spc="14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Scopus)</a:t>
            </a:r>
            <a:endParaRPr sz="2400" dirty="0">
              <a:solidFill>
                <a:schemeClr val="tx1"/>
              </a:solidFill>
              <a:latin typeface="Exo 2" panose="020B0604020202020204" charset="-52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1844" y="4765380"/>
            <a:ext cx="1758550" cy="16261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632"/>
              </a:lnSpc>
              <a:spcBef>
                <a:spcPts val="68"/>
              </a:spcBef>
            </a:pPr>
            <a:r>
              <a:rPr sz="544" spc="31" dirty="0"/>
              <a:t>Источник:</a:t>
            </a:r>
            <a:r>
              <a:rPr sz="544" spc="14" dirty="0"/>
              <a:t> </a:t>
            </a:r>
            <a:r>
              <a:rPr sz="544" spc="24" dirty="0"/>
              <a:t>Scopus</a:t>
            </a:r>
            <a:r>
              <a:rPr sz="544" spc="14" dirty="0"/>
              <a:t> </a:t>
            </a:r>
            <a:r>
              <a:rPr sz="544" spc="20" dirty="0"/>
              <a:t>(дата</a:t>
            </a:r>
            <a:r>
              <a:rPr sz="544" spc="14" dirty="0"/>
              <a:t> </a:t>
            </a:r>
            <a:r>
              <a:rPr sz="544" spc="31" dirty="0"/>
              <a:t>обращения:</a:t>
            </a:r>
            <a:r>
              <a:rPr sz="544" spc="17" dirty="0"/>
              <a:t> </a:t>
            </a:r>
            <a:r>
              <a:rPr sz="544" spc="34" dirty="0"/>
              <a:t>28.09.2020).</a:t>
            </a:r>
            <a:endParaRPr sz="544"/>
          </a:p>
          <a:p>
            <a:pPr marL="8637">
              <a:lnSpc>
                <a:spcPts val="632"/>
              </a:lnSpc>
            </a:pPr>
            <a:r>
              <a:rPr sz="544" spc="20" dirty="0"/>
              <a:t>*</a:t>
            </a:r>
            <a:r>
              <a:rPr sz="544" spc="3" dirty="0"/>
              <a:t> </a:t>
            </a:r>
            <a:r>
              <a:rPr sz="544" spc="31" dirty="0"/>
              <a:t>Учитываются</a:t>
            </a:r>
            <a:r>
              <a:rPr sz="544" spc="7" dirty="0"/>
              <a:t> </a:t>
            </a:r>
            <a:r>
              <a:rPr sz="544" spc="27" dirty="0"/>
              <a:t>все</a:t>
            </a:r>
            <a:r>
              <a:rPr sz="544" spc="7" dirty="0"/>
              <a:t> </a:t>
            </a:r>
            <a:r>
              <a:rPr sz="544" spc="31" dirty="0"/>
              <a:t>типы</a:t>
            </a:r>
            <a:r>
              <a:rPr sz="544" spc="7" dirty="0"/>
              <a:t> </a:t>
            </a:r>
            <a:r>
              <a:rPr sz="544" spc="27" dirty="0"/>
              <a:t>документов.</a:t>
            </a:r>
            <a:endParaRPr sz="544"/>
          </a:p>
        </p:txBody>
      </p:sp>
      <p:grpSp>
        <p:nvGrpSpPr>
          <p:cNvPr id="6" name="object 6"/>
          <p:cNvGrpSpPr/>
          <p:nvPr/>
        </p:nvGrpSpPr>
        <p:grpSpPr>
          <a:xfrm>
            <a:off x="1288926" y="1367089"/>
            <a:ext cx="6182335" cy="3331175"/>
            <a:chOff x="552005" y="1943937"/>
            <a:chExt cx="9090322" cy="4898061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680" y="2310938"/>
              <a:ext cx="8592647" cy="45310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26026" y="1943937"/>
              <a:ext cx="500380" cy="260350"/>
            </a:xfrm>
            <a:custGeom>
              <a:avLst/>
              <a:gdLst/>
              <a:ahLst/>
              <a:cxnLst/>
              <a:rect l="l" t="t" r="r" b="b"/>
              <a:pathLst>
                <a:path w="500379" h="260350">
                  <a:moveTo>
                    <a:pt x="76022" y="175895"/>
                  </a:moveTo>
                  <a:lnTo>
                    <a:pt x="74104" y="169621"/>
                  </a:lnTo>
                  <a:lnTo>
                    <a:pt x="71704" y="168490"/>
                  </a:lnTo>
                  <a:lnTo>
                    <a:pt x="68630" y="169037"/>
                  </a:lnTo>
                  <a:lnTo>
                    <a:pt x="65455" y="170357"/>
                  </a:lnTo>
                  <a:lnTo>
                    <a:pt x="62191" y="171818"/>
                  </a:lnTo>
                  <a:lnTo>
                    <a:pt x="64554" y="180530"/>
                  </a:lnTo>
                  <a:lnTo>
                    <a:pt x="67665" y="182270"/>
                  </a:lnTo>
                  <a:lnTo>
                    <a:pt x="75006" y="179578"/>
                  </a:lnTo>
                  <a:lnTo>
                    <a:pt x="76022" y="175895"/>
                  </a:lnTo>
                  <a:close/>
                </a:path>
                <a:path w="500379" h="260350">
                  <a:moveTo>
                    <a:pt x="86880" y="28460"/>
                  </a:moveTo>
                  <a:lnTo>
                    <a:pt x="57975" y="6845"/>
                  </a:lnTo>
                  <a:lnTo>
                    <a:pt x="44958" y="7556"/>
                  </a:lnTo>
                  <a:lnTo>
                    <a:pt x="32004" y="7874"/>
                  </a:lnTo>
                  <a:lnTo>
                    <a:pt x="19240" y="6299"/>
                  </a:lnTo>
                  <a:lnTo>
                    <a:pt x="6794" y="1358"/>
                  </a:lnTo>
                  <a:lnTo>
                    <a:pt x="4470" y="0"/>
                  </a:lnTo>
                  <a:lnTo>
                    <a:pt x="1422" y="2082"/>
                  </a:lnTo>
                  <a:lnTo>
                    <a:pt x="25" y="6946"/>
                  </a:lnTo>
                  <a:lnTo>
                    <a:pt x="0" y="10007"/>
                  </a:lnTo>
                  <a:lnTo>
                    <a:pt x="3352" y="16192"/>
                  </a:lnTo>
                  <a:lnTo>
                    <a:pt x="7594" y="17386"/>
                  </a:lnTo>
                  <a:lnTo>
                    <a:pt x="12280" y="16903"/>
                  </a:lnTo>
                  <a:lnTo>
                    <a:pt x="17589" y="23914"/>
                  </a:lnTo>
                  <a:lnTo>
                    <a:pt x="24612" y="27114"/>
                  </a:lnTo>
                  <a:lnTo>
                    <a:pt x="32499" y="28270"/>
                  </a:lnTo>
                  <a:lnTo>
                    <a:pt x="40462" y="29184"/>
                  </a:lnTo>
                  <a:lnTo>
                    <a:pt x="42392" y="29527"/>
                  </a:lnTo>
                  <a:lnTo>
                    <a:pt x="45046" y="27051"/>
                  </a:lnTo>
                  <a:lnTo>
                    <a:pt x="50431" y="22821"/>
                  </a:lnTo>
                  <a:lnTo>
                    <a:pt x="53555" y="19837"/>
                  </a:lnTo>
                  <a:lnTo>
                    <a:pt x="56794" y="16992"/>
                  </a:lnTo>
                  <a:lnTo>
                    <a:pt x="61823" y="17932"/>
                  </a:lnTo>
                  <a:lnTo>
                    <a:pt x="67500" y="17360"/>
                  </a:lnTo>
                  <a:lnTo>
                    <a:pt x="74625" y="32854"/>
                  </a:lnTo>
                  <a:lnTo>
                    <a:pt x="77876" y="38493"/>
                  </a:lnTo>
                  <a:lnTo>
                    <a:pt x="80251" y="39522"/>
                  </a:lnTo>
                  <a:lnTo>
                    <a:pt x="82842" y="38849"/>
                  </a:lnTo>
                  <a:lnTo>
                    <a:pt x="84493" y="37084"/>
                  </a:lnTo>
                  <a:lnTo>
                    <a:pt x="85623" y="32372"/>
                  </a:lnTo>
                  <a:lnTo>
                    <a:pt x="86880" y="28460"/>
                  </a:lnTo>
                  <a:close/>
                </a:path>
                <a:path w="500379" h="260350">
                  <a:moveTo>
                    <a:pt x="148742" y="75120"/>
                  </a:moveTo>
                  <a:lnTo>
                    <a:pt x="146202" y="71780"/>
                  </a:lnTo>
                  <a:lnTo>
                    <a:pt x="138125" y="69240"/>
                  </a:lnTo>
                  <a:lnTo>
                    <a:pt x="132702" y="66700"/>
                  </a:lnTo>
                  <a:lnTo>
                    <a:pt x="127342" y="65455"/>
                  </a:lnTo>
                  <a:lnTo>
                    <a:pt x="128155" y="57569"/>
                  </a:lnTo>
                  <a:lnTo>
                    <a:pt x="132067" y="55257"/>
                  </a:lnTo>
                  <a:lnTo>
                    <a:pt x="136817" y="49644"/>
                  </a:lnTo>
                  <a:lnTo>
                    <a:pt x="138036" y="46443"/>
                  </a:lnTo>
                  <a:lnTo>
                    <a:pt x="128701" y="43954"/>
                  </a:lnTo>
                  <a:lnTo>
                    <a:pt x="124294" y="43421"/>
                  </a:lnTo>
                  <a:lnTo>
                    <a:pt x="111772" y="42519"/>
                  </a:lnTo>
                  <a:lnTo>
                    <a:pt x="109232" y="44081"/>
                  </a:lnTo>
                  <a:lnTo>
                    <a:pt x="109639" y="61810"/>
                  </a:lnTo>
                  <a:lnTo>
                    <a:pt x="106527" y="66243"/>
                  </a:lnTo>
                  <a:lnTo>
                    <a:pt x="99707" y="70027"/>
                  </a:lnTo>
                  <a:lnTo>
                    <a:pt x="85661" y="77114"/>
                  </a:lnTo>
                  <a:lnTo>
                    <a:pt x="75857" y="78930"/>
                  </a:lnTo>
                  <a:lnTo>
                    <a:pt x="66865" y="75057"/>
                  </a:lnTo>
                  <a:lnTo>
                    <a:pt x="55295" y="65074"/>
                  </a:lnTo>
                  <a:lnTo>
                    <a:pt x="52349" y="72440"/>
                  </a:lnTo>
                  <a:lnTo>
                    <a:pt x="48818" y="77317"/>
                  </a:lnTo>
                  <a:lnTo>
                    <a:pt x="42379" y="81876"/>
                  </a:lnTo>
                  <a:lnTo>
                    <a:pt x="30759" y="88290"/>
                  </a:lnTo>
                  <a:lnTo>
                    <a:pt x="24396" y="84620"/>
                  </a:lnTo>
                  <a:lnTo>
                    <a:pt x="22885" y="77152"/>
                  </a:lnTo>
                  <a:lnTo>
                    <a:pt x="15849" y="69278"/>
                  </a:lnTo>
                  <a:lnTo>
                    <a:pt x="13220" y="67462"/>
                  </a:lnTo>
                  <a:lnTo>
                    <a:pt x="5727" y="71196"/>
                  </a:lnTo>
                  <a:lnTo>
                    <a:pt x="4394" y="74549"/>
                  </a:lnTo>
                  <a:lnTo>
                    <a:pt x="4914" y="80314"/>
                  </a:lnTo>
                  <a:lnTo>
                    <a:pt x="6400" y="83223"/>
                  </a:lnTo>
                  <a:lnTo>
                    <a:pt x="8242" y="84442"/>
                  </a:lnTo>
                  <a:lnTo>
                    <a:pt x="15328" y="86956"/>
                  </a:lnTo>
                  <a:lnTo>
                    <a:pt x="22923" y="88950"/>
                  </a:lnTo>
                  <a:lnTo>
                    <a:pt x="27787" y="93573"/>
                  </a:lnTo>
                  <a:lnTo>
                    <a:pt x="26631" y="104165"/>
                  </a:lnTo>
                  <a:lnTo>
                    <a:pt x="29159" y="105524"/>
                  </a:lnTo>
                  <a:lnTo>
                    <a:pt x="39814" y="109321"/>
                  </a:lnTo>
                  <a:lnTo>
                    <a:pt x="42824" y="106997"/>
                  </a:lnTo>
                  <a:lnTo>
                    <a:pt x="41757" y="104381"/>
                  </a:lnTo>
                  <a:lnTo>
                    <a:pt x="41910" y="101854"/>
                  </a:lnTo>
                  <a:lnTo>
                    <a:pt x="43980" y="93637"/>
                  </a:lnTo>
                  <a:lnTo>
                    <a:pt x="48539" y="88557"/>
                  </a:lnTo>
                  <a:lnTo>
                    <a:pt x="54876" y="87045"/>
                  </a:lnTo>
                  <a:lnTo>
                    <a:pt x="62280" y="89547"/>
                  </a:lnTo>
                  <a:lnTo>
                    <a:pt x="67157" y="92481"/>
                  </a:lnTo>
                  <a:lnTo>
                    <a:pt x="71551" y="100253"/>
                  </a:lnTo>
                  <a:lnTo>
                    <a:pt x="77482" y="92989"/>
                  </a:lnTo>
                  <a:lnTo>
                    <a:pt x="82791" y="88099"/>
                  </a:lnTo>
                  <a:lnTo>
                    <a:pt x="88379" y="85928"/>
                  </a:lnTo>
                  <a:lnTo>
                    <a:pt x="94310" y="86106"/>
                  </a:lnTo>
                  <a:lnTo>
                    <a:pt x="110070" y="91592"/>
                  </a:lnTo>
                  <a:lnTo>
                    <a:pt x="119532" y="93129"/>
                  </a:lnTo>
                  <a:lnTo>
                    <a:pt x="129108" y="92773"/>
                  </a:lnTo>
                  <a:lnTo>
                    <a:pt x="138836" y="90436"/>
                  </a:lnTo>
                  <a:lnTo>
                    <a:pt x="144157" y="88620"/>
                  </a:lnTo>
                  <a:lnTo>
                    <a:pt x="148678" y="86296"/>
                  </a:lnTo>
                  <a:lnTo>
                    <a:pt x="148742" y="75120"/>
                  </a:lnTo>
                  <a:close/>
                </a:path>
                <a:path w="500379" h="260350">
                  <a:moveTo>
                    <a:pt x="158673" y="173837"/>
                  </a:moveTo>
                  <a:lnTo>
                    <a:pt x="158483" y="164973"/>
                  </a:lnTo>
                  <a:lnTo>
                    <a:pt x="156298" y="162331"/>
                  </a:lnTo>
                  <a:lnTo>
                    <a:pt x="146265" y="161975"/>
                  </a:lnTo>
                  <a:lnTo>
                    <a:pt x="142735" y="162191"/>
                  </a:lnTo>
                  <a:lnTo>
                    <a:pt x="132232" y="163258"/>
                  </a:lnTo>
                  <a:lnTo>
                    <a:pt x="130568" y="166789"/>
                  </a:lnTo>
                  <a:lnTo>
                    <a:pt x="136525" y="176949"/>
                  </a:lnTo>
                  <a:lnTo>
                    <a:pt x="139001" y="180568"/>
                  </a:lnTo>
                  <a:lnTo>
                    <a:pt x="143776" y="187375"/>
                  </a:lnTo>
                  <a:lnTo>
                    <a:pt x="147053" y="188290"/>
                  </a:lnTo>
                  <a:lnTo>
                    <a:pt x="154165" y="185928"/>
                  </a:lnTo>
                  <a:lnTo>
                    <a:pt x="156959" y="183654"/>
                  </a:lnTo>
                  <a:lnTo>
                    <a:pt x="158648" y="177571"/>
                  </a:lnTo>
                  <a:lnTo>
                    <a:pt x="158572" y="174891"/>
                  </a:lnTo>
                  <a:lnTo>
                    <a:pt x="158673" y="173837"/>
                  </a:lnTo>
                  <a:close/>
                </a:path>
                <a:path w="500379" h="260350">
                  <a:moveTo>
                    <a:pt x="236308" y="222173"/>
                  </a:moveTo>
                  <a:lnTo>
                    <a:pt x="235521" y="219925"/>
                  </a:lnTo>
                  <a:lnTo>
                    <a:pt x="231571" y="212979"/>
                  </a:lnTo>
                  <a:lnTo>
                    <a:pt x="220408" y="211340"/>
                  </a:lnTo>
                  <a:lnTo>
                    <a:pt x="213423" y="219252"/>
                  </a:lnTo>
                  <a:lnTo>
                    <a:pt x="208673" y="226656"/>
                  </a:lnTo>
                  <a:lnTo>
                    <a:pt x="206692" y="233121"/>
                  </a:lnTo>
                  <a:lnTo>
                    <a:pt x="208089" y="239699"/>
                  </a:lnTo>
                  <a:lnTo>
                    <a:pt x="212255" y="245110"/>
                  </a:lnTo>
                  <a:lnTo>
                    <a:pt x="218592" y="248081"/>
                  </a:lnTo>
                  <a:lnTo>
                    <a:pt x="220103" y="247497"/>
                  </a:lnTo>
                  <a:lnTo>
                    <a:pt x="222351" y="247345"/>
                  </a:lnTo>
                  <a:lnTo>
                    <a:pt x="226314" y="240601"/>
                  </a:lnTo>
                  <a:lnTo>
                    <a:pt x="229539" y="234886"/>
                  </a:lnTo>
                  <a:lnTo>
                    <a:pt x="232676" y="229133"/>
                  </a:lnTo>
                  <a:lnTo>
                    <a:pt x="236308" y="222173"/>
                  </a:lnTo>
                  <a:close/>
                </a:path>
                <a:path w="500379" h="260350">
                  <a:moveTo>
                    <a:pt x="246748" y="129463"/>
                  </a:moveTo>
                  <a:lnTo>
                    <a:pt x="246253" y="121348"/>
                  </a:lnTo>
                  <a:lnTo>
                    <a:pt x="238848" y="114503"/>
                  </a:lnTo>
                  <a:lnTo>
                    <a:pt x="226809" y="114236"/>
                  </a:lnTo>
                  <a:lnTo>
                    <a:pt x="225044" y="116459"/>
                  </a:lnTo>
                  <a:lnTo>
                    <a:pt x="227685" y="127901"/>
                  </a:lnTo>
                  <a:lnTo>
                    <a:pt x="232702" y="133146"/>
                  </a:lnTo>
                  <a:lnTo>
                    <a:pt x="243967" y="134112"/>
                  </a:lnTo>
                  <a:lnTo>
                    <a:pt x="246557" y="132994"/>
                  </a:lnTo>
                  <a:lnTo>
                    <a:pt x="246748" y="129463"/>
                  </a:lnTo>
                  <a:close/>
                </a:path>
                <a:path w="500379" h="260350">
                  <a:moveTo>
                    <a:pt x="264566" y="153847"/>
                  </a:moveTo>
                  <a:lnTo>
                    <a:pt x="260629" y="152869"/>
                  </a:lnTo>
                  <a:lnTo>
                    <a:pt x="257403" y="151688"/>
                  </a:lnTo>
                  <a:lnTo>
                    <a:pt x="251460" y="150939"/>
                  </a:lnTo>
                  <a:lnTo>
                    <a:pt x="248983" y="152057"/>
                  </a:lnTo>
                  <a:lnTo>
                    <a:pt x="247357" y="157670"/>
                  </a:lnTo>
                  <a:lnTo>
                    <a:pt x="248335" y="159918"/>
                  </a:lnTo>
                  <a:lnTo>
                    <a:pt x="259118" y="165138"/>
                  </a:lnTo>
                  <a:lnTo>
                    <a:pt x="261759" y="163296"/>
                  </a:lnTo>
                  <a:lnTo>
                    <a:pt x="264566" y="153847"/>
                  </a:lnTo>
                  <a:close/>
                </a:path>
                <a:path w="500379" h="260350">
                  <a:moveTo>
                    <a:pt x="269430" y="150025"/>
                  </a:moveTo>
                  <a:lnTo>
                    <a:pt x="269138" y="149796"/>
                  </a:lnTo>
                  <a:lnTo>
                    <a:pt x="267741" y="150533"/>
                  </a:lnTo>
                  <a:lnTo>
                    <a:pt x="265404" y="150990"/>
                  </a:lnTo>
                  <a:lnTo>
                    <a:pt x="264566" y="153847"/>
                  </a:lnTo>
                  <a:lnTo>
                    <a:pt x="267055" y="154457"/>
                  </a:lnTo>
                  <a:lnTo>
                    <a:pt x="268287" y="152298"/>
                  </a:lnTo>
                  <a:lnTo>
                    <a:pt x="269430" y="150025"/>
                  </a:lnTo>
                  <a:close/>
                </a:path>
                <a:path w="500379" h="260350">
                  <a:moveTo>
                    <a:pt x="269697" y="149783"/>
                  </a:moveTo>
                  <a:lnTo>
                    <a:pt x="269151" y="149796"/>
                  </a:lnTo>
                  <a:lnTo>
                    <a:pt x="269430" y="150025"/>
                  </a:lnTo>
                  <a:lnTo>
                    <a:pt x="269697" y="149783"/>
                  </a:lnTo>
                  <a:close/>
                </a:path>
                <a:path w="500379" h="260350">
                  <a:moveTo>
                    <a:pt x="291350" y="242455"/>
                  </a:moveTo>
                  <a:lnTo>
                    <a:pt x="265582" y="209829"/>
                  </a:lnTo>
                  <a:lnTo>
                    <a:pt x="260362" y="209638"/>
                  </a:lnTo>
                  <a:lnTo>
                    <a:pt x="256247" y="212813"/>
                  </a:lnTo>
                  <a:lnTo>
                    <a:pt x="252818" y="219443"/>
                  </a:lnTo>
                  <a:lnTo>
                    <a:pt x="250482" y="225552"/>
                  </a:lnTo>
                  <a:lnTo>
                    <a:pt x="245948" y="237832"/>
                  </a:lnTo>
                  <a:lnTo>
                    <a:pt x="241985" y="249656"/>
                  </a:lnTo>
                  <a:lnTo>
                    <a:pt x="246786" y="254558"/>
                  </a:lnTo>
                  <a:lnTo>
                    <a:pt x="255854" y="252222"/>
                  </a:lnTo>
                  <a:lnTo>
                    <a:pt x="260705" y="251104"/>
                  </a:lnTo>
                  <a:lnTo>
                    <a:pt x="265010" y="240131"/>
                  </a:lnTo>
                  <a:lnTo>
                    <a:pt x="270103" y="239128"/>
                  </a:lnTo>
                  <a:lnTo>
                    <a:pt x="281813" y="244729"/>
                  </a:lnTo>
                  <a:lnTo>
                    <a:pt x="286219" y="245148"/>
                  </a:lnTo>
                  <a:lnTo>
                    <a:pt x="291350" y="242455"/>
                  </a:lnTo>
                  <a:close/>
                </a:path>
                <a:path w="500379" h="260350">
                  <a:moveTo>
                    <a:pt x="293560" y="154876"/>
                  </a:moveTo>
                  <a:lnTo>
                    <a:pt x="288023" y="149618"/>
                  </a:lnTo>
                  <a:lnTo>
                    <a:pt x="286245" y="147929"/>
                  </a:lnTo>
                  <a:lnTo>
                    <a:pt x="289915" y="146367"/>
                  </a:lnTo>
                  <a:lnTo>
                    <a:pt x="288925" y="143738"/>
                  </a:lnTo>
                  <a:lnTo>
                    <a:pt x="277863" y="110718"/>
                  </a:lnTo>
                  <a:lnTo>
                    <a:pt x="271602" y="107734"/>
                  </a:lnTo>
                  <a:lnTo>
                    <a:pt x="268732" y="107835"/>
                  </a:lnTo>
                  <a:lnTo>
                    <a:pt x="265518" y="108508"/>
                  </a:lnTo>
                  <a:lnTo>
                    <a:pt x="264401" y="111315"/>
                  </a:lnTo>
                  <a:lnTo>
                    <a:pt x="266128" y="119672"/>
                  </a:lnTo>
                  <a:lnTo>
                    <a:pt x="267677" y="126644"/>
                  </a:lnTo>
                  <a:lnTo>
                    <a:pt x="269278" y="133616"/>
                  </a:lnTo>
                  <a:lnTo>
                    <a:pt x="271868" y="144564"/>
                  </a:lnTo>
                  <a:lnTo>
                    <a:pt x="272453" y="147269"/>
                  </a:lnTo>
                  <a:lnTo>
                    <a:pt x="269697" y="149783"/>
                  </a:lnTo>
                  <a:lnTo>
                    <a:pt x="278803" y="149618"/>
                  </a:lnTo>
                  <a:lnTo>
                    <a:pt x="273380" y="159372"/>
                  </a:lnTo>
                  <a:lnTo>
                    <a:pt x="279514" y="164084"/>
                  </a:lnTo>
                  <a:lnTo>
                    <a:pt x="281889" y="165557"/>
                  </a:lnTo>
                  <a:lnTo>
                    <a:pt x="287997" y="166090"/>
                  </a:lnTo>
                  <a:lnTo>
                    <a:pt x="290106" y="163398"/>
                  </a:lnTo>
                  <a:lnTo>
                    <a:pt x="293560" y="154876"/>
                  </a:lnTo>
                  <a:close/>
                </a:path>
                <a:path w="500379" h="260350">
                  <a:moveTo>
                    <a:pt x="299262" y="143065"/>
                  </a:moveTo>
                  <a:lnTo>
                    <a:pt x="299199" y="141376"/>
                  </a:lnTo>
                  <a:lnTo>
                    <a:pt x="294767" y="144310"/>
                  </a:lnTo>
                  <a:lnTo>
                    <a:pt x="289915" y="146367"/>
                  </a:lnTo>
                  <a:lnTo>
                    <a:pt x="290169" y="147015"/>
                  </a:lnTo>
                  <a:lnTo>
                    <a:pt x="292836" y="145707"/>
                  </a:lnTo>
                  <a:lnTo>
                    <a:pt x="295097" y="144564"/>
                  </a:lnTo>
                  <a:lnTo>
                    <a:pt x="296532" y="143840"/>
                  </a:lnTo>
                  <a:lnTo>
                    <a:pt x="299262" y="143065"/>
                  </a:lnTo>
                  <a:close/>
                </a:path>
                <a:path w="500379" h="260350">
                  <a:moveTo>
                    <a:pt x="315722" y="148336"/>
                  </a:moveTo>
                  <a:lnTo>
                    <a:pt x="315671" y="147599"/>
                  </a:lnTo>
                  <a:lnTo>
                    <a:pt x="314604" y="139331"/>
                  </a:lnTo>
                  <a:lnTo>
                    <a:pt x="314540" y="139141"/>
                  </a:lnTo>
                  <a:lnTo>
                    <a:pt x="312394" y="131533"/>
                  </a:lnTo>
                  <a:lnTo>
                    <a:pt x="308546" y="124447"/>
                  </a:lnTo>
                  <a:lnTo>
                    <a:pt x="302590" y="118338"/>
                  </a:lnTo>
                  <a:lnTo>
                    <a:pt x="302069" y="117944"/>
                  </a:lnTo>
                  <a:lnTo>
                    <a:pt x="300990" y="118173"/>
                  </a:lnTo>
                  <a:lnTo>
                    <a:pt x="298030" y="118364"/>
                  </a:lnTo>
                  <a:lnTo>
                    <a:pt x="297421" y="119570"/>
                  </a:lnTo>
                  <a:lnTo>
                    <a:pt x="298348" y="128663"/>
                  </a:lnTo>
                  <a:lnTo>
                    <a:pt x="298983" y="135521"/>
                  </a:lnTo>
                  <a:lnTo>
                    <a:pt x="299199" y="141376"/>
                  </a:lnTo>
                  <a:lnTo>
                    <a:pt x="302577" y="139141"/>
                  </a:lnTo>
                  <a:lnTo>
                    <a:pt x="302907" y="151879"/>
                  </a:lnTo>
                  <a:lnTo>
                    <a:pt x="311467" y="149707"/>
                  </a:lnTo>
                  <a:lnTo>
                    <a:pt x="315722" y="148336"/>
                  </a:lnTo>
                  <a:close/>
                </a:path>
                <a:path w="500379" h="260350">
                  <a:moveTo>
                    <a:pt x="332701" y="83997"/>
                  </a:moveTo>
                  <a:lnTo>
                    <a:pt x="326834" y="83477"/>
                  </a:lnTo>
                  <a:lnTo>
                    <a:pt x="320789" y="83273"/>
                  </a:lnTo>
                  <a:lnTo>
                    <a:pt x="318960" y="75907"/>
                  </a:lnTo>
                  <a:lnTo>
                    <a:pt x="314794" y="75996"/>
                  </a:lnTo>
                  <a:lnTo>
                    <a:pt x="310286" y="77952"/>
                  </a:lnTo>
                  <a:lnTo>
                    <a:pt x="304800" y="71031"/>
                  </a:lnTo>
                  <a:lnTo>
                    <a:pt x="303098" y="67767"/>
                  </a:lnTo>
                  <a:lnTo>
                    <a:pt x="298881" y="64579"/>
                  </a:lnTo>
                  <a:lnTo>
                    <a:pt x="295211" y="64401"/>
                  </a:lnTo>
                  <a:lnTo>
                    <a:pt x="289877" y="67805"/>
                  </a:lnTo>
                  <a:lnTo>
                    <a:pt x="290626" y="71691"/>
                  </a:lnTo>
                  <a:lnTo>
                    <a:pt x="297395" y="77444"/>
                  </a:lnTo>
                  <a:lnTo>
                    <a:pt x="302006" y="79844"/>
                  </a:lnTo>
                  <a:lnTo>
                    <a:pt x="306489" y="87820"/>
                  </a:lnTo>
                  <a:lnTo>
                    <a:pt x="309994" y="89839"/>
                  </a:lnTo>
                  <a:lnTo>
                    <a:pt x="319760" y="86791"/>
                  </a:lnTo>
                  <a:lnTo>
                    <a:pt x="327533" y="90500"/>
                  </a:lnTo>
                  <a:lnTo>
                    <a:pt x="332701" y="83997"/>
                  </a:lnTo>
                  <a:close/>
                </a:path>
                <a:path w="500379" h="260350">
                  <a:moveTo>
                    <a:pt x="364998" y="67830"/>
                  </a:moveTo>
                  <a:lnTo>
                    <a:pt x="362585" y="62484"/>
                  </a:lnTo>
                  <a:lnTo>
                    <a:pt x="363258" y="55283"/>
                  </a:lnTo>
                  <a:lnTo>
                    <a:pt x="354825" y="51371"/>
                  </a:lnTo>
                  <a:lnTo>
                    <a:pt x="351612" y="51790"/>
                  </a:lnTo>
                  <a:lnTo>
                    <a:pt x="347052" y="53873"/>
                  </a:lnTo>
                  <a:lnTo>
                    <a:pt x="345948" y="56667"/>
                  </a:lnTo>
                  <a:lnTo>
                    <a:pt x="349377" y="63220"/>
                  </a:lnTo>
                  <a:lnTo>
                    <a:pt x="351739" y="66878"/>
                  </a:lnTo>
                  <a:lnTo>
                    <a:pt x="353949" y="70624"/>
                  </a:lnTo>
                  <a:lnTo>
                    <a:pt x="363956" y="72212"/>
                  </a:lnTo>
                  <a:lnTo>
                    <a:pt x="364871" y="69786"/>
                  </a:lnTo>
                  <a:lnTo>
                    <a:pt x="363982" y="68745"/>
                  </a:lnTo>
                  <a:lnTo>
                    <a:pt x="364998" y="67830"/>
                  </a:lnTo>
                  <a:close/>
                </a:path>
                <a:path w="500379" h="260350">
                  <a:moveTo>
                    <a:pt x="397700" y="213702"/>
                  </a:moveTo>
                  <a:lnTo>
                    <a:pt x="397586" y="212788"/>
                  </a:lnTo>
                  <a:lnTo>
                    <a:pt x="397675" y="211251"/>
                  </a:lnTo>
                  <a:lnTo>
                    <a:pt x="395820" y="210185"/>
                  </a:lnTo>
                  <a:lnTo>
                    <a:pt x="393839" y="208241"/>
                  </a:lnTo>
                  <a:lnTo>
                    <a:pt x="391591" y="207860"/>
                  </a:lnTo>
                  <a:lnTo>
                    <a:pt x="383235" y="206870"/>
                  </a:lnTo>
                  <a:lnTo>
                    <a:pt x="374865" y="206044"/>
                  </a:lnTo>
                  <a:lnTo>
                    <a:pt x="366598" y="204508"/>
                  </a:lnTo>
                  <a:lnTo>
                    <a:pt x="358571" y="201383"/>
                  </a:lnTo>
                  <a:lnTo>
                    <a:pt x="351243" y="197700"/>
                  </a:lnTo>
                  <a:lnTo>
                    <a:pt x="346621" y="196811"/>
                  </a:lnTo>
                  <a:lnTo>
                    <a:pt x="342823" y="198920"/>
                  </a:lnTo>
                  <a:lnTo>
                    <a:pt x="337997" y="204241"/>
                  </a:lnTo>
                  <a:lnTo>
                    <a:pt x="334022" y="208876"/>
                  </a:lnTo>
                  <a:lnTo>
                    <a:pt x="322795" y="223202"/>
                  </a:lnTo>
                  <a:lnTo>
                    <a:pt x="317207" y="227380"/>
                  </a:lnTo>
                  <a:lnTo>
                    <a:pt x="319303" y="242747"/>
                  </a:lnTo>
                  <a:lnTo>
                    <a:pt x="327291" y="239941"/>
                  </a:lnTo>
                  <a:lnTo>
                    <a:pt x="340207" y="243408"/>
                  </a:lnTo>
                  <a:lnTo>
                    <a:pt x="343077" y="250278"/>
                  </a:lnTo>
                  <a:lnTo>
                    <a:pt x="349808" y="258546"/>
                  </a:lnTo>
                  <a:lnTo>
                    <a:pt x="352767" y="260223"/>
                  </a:lnTo>
                  <a:lnTo>
                    <a:pt x="356425" y="258787"/>
                  </a:lnTo>
                  <a:lnTo>
                    <a:pt x="370700" y="251460"/>
                  </a:lnTo>
                  <a:lnTo>
                    <a:pt x="382320" y="241642"/>
                  </a:lnTo>
                  <a:lnTo>
                    <a:pt x="391236" y="229323"/>
                  </a:lnTo>
                  <a:lnTo>
                    <a:pt x="397700" y="213702"/>
                  </a:lnTo>
                  <a:close/>
                </a:path>
                <a:path w="500379" h="260350">
                  <a:moveTo>
                    <a:pt x="403440" y="167043"/>
                  </a:moveTo>
                  <a:lnTo>
                    <a:pt x="402602" y="164465"/>
                  </a:lnTo>
                  <a:lnTo>
                    <a:pt x="400748" y="163652"/>
                  </a:lnTo>
                  <a:lnTo>
                    <a:pt x="398868" y="162102"/>
                  </a:lnTo>
                  <a:lnTo>
                    <a:pt x="394385" y="163118"/>
                  </a:lnTo>
                  <a:lnTo>
                    <a:pt x="389343" y="164084"/>
                  </a:lnTo>
                  <a:lnTo>
                    <a:pt x="380847" y="166433"/>
                  </a:lnTo>
                  <a:lnTo>
                    <a:pt x="378244" y="168821"/>
                  </a:lnTo>
                  <a:lnTo>
                    <a:pt x="381139" y="177368"/>
                  </a:lnTo>
                  <a:lnTo>
                    <a:pt x="385216" y="180390"/>
                  </a:lnTo>
                  <a:lnTo>
                    <a:pt x="394081" y="177266"/>
                  </a:lnTo>
                  <a:lnTo>
                    <a:pt x="398043" y="173482"/>
                  </a:lnTo>
                  <a:lnTo>
                    <a:pt x="402996" y="169468"/>
                  </a:lnTo>
                  <a:lnTo>
                    <a:pt x="403440" y="167043"/>
                  </a:lnTo>
                  <a:close/>
                </a:path>
                <a:path w="500379" h="260350">
                  <a:moveTo>
                    <a:pt x="413600" y="27279"/>
                  </a:moveTo>
                  <a:lnTo>
                    <a:pt x="408482" y="21488"/>
                  </a:lnTo>
                  <a:lnTo>
                    <a:pt x="402539" y="18846"/>
                  </a:lnTo>
                  <a:lnTo>
                    <a:pt x="394246" y="19786"/>
                  </a:lnTo>
                  <a:lnTo>
                    <a:pt x="392696" y="21691"/>
                  </a:lnTo>
                  <a:lnTo>
                    <a:pt x="392023" y="24396"/>
                  </a:lnTo>
                  <a:lnTo>
                    <a:pt x="392544" y="27051"/>
                  </a:lnTo>
                  <a:lnTo>
                    <a:pt x="398780" y="29883"/>
                  </a:lnTo>
                  <a:lnTo>
                    <a:pt x="403796" y="33731"/>
                  </a:lnTo>
                  <a:lnTo>
                    <a:pt x="411264" y="32702"/>
                  </a:lnTo>
                  <a:lnTo>
                    <a:pt x="412178" y="30518"/>
                  </a:lnTo>
                  <a:lnTo>
                    <a:pt x="413245" y="29248"/>
                  </a:lnTo>
                  <a:lnTo>
                    <a:pt x="413245" y="28435"/>
                  </a:lnTo>
                  <a:lnTo>
                    <a:pt x="413600" y="27279"/>
                  </a:lnTo>
                  <a:close/>
                </a:path>
                <a:path w="500379" h="260350">
                  <a:moveTo>
                    <a:pt x="494334" y="205282"/>
                  </a:moveTo>
                  <a:lnTo>
                    <a:pt x="493928" y="199478"/>
                  </a:lnTo>
                  <a:lnTo>
                    <a:pt x="488619" y="195199"/>
                  </a:lnTo>
                  <a:lnTo>
                    <a:pt x="483616" y="195516"/>
                  </a:lnTo>
                  <a:lnTo>
                    <a:pt x="479831" y="199453"/>
                  </a:lnTo>
                  <a:lnTo>
                    <a:pt x="476529" y="204927"/>
                  </a:lnTo>
                  <a:lnTo>
                    <a:pt x="473011" y="209867"/>
                  </a:lnTo>
                  <a:lnTo>
                    <a:pt x="466102" y="216941"/>
                  </a:lnTo>
                  <a:lnTo>
                    <a:pt x="461683" y="219163"/>
                  </a:lnTo>
                  <a:lnTo>
                    <a:pt x="457669" y="216954"/>
                  </a:lnTo>
                  <a:lnTo>
                    <a:pt x="448297" y="214122"/>
                  </a:lnTo>
                  <a:lnTo>
                    <a:pt x="417309" y="236118"/>
                  </a:lnTo>
                  <a:lnTo>
                    <a:pt x="419557" y="242849"/>
                  </a:lnTo>
                  <a:lnTo>
                    <a:pt x="424789" y="247662"/>
                  </a:lnTo>
                  <a:lnTo>
                    <a:pt x="432473" y="249770"/>
                  </a:lnTo>
                  <a:lnTo>
                    <a:pt x="436816" y="250012"/>
                  </a:lnTo>
                  <a:lnTo>
                    <a:pt x="441172" y="249809"/>
                  </a:lnTo>
                  <a:lnTo>
                    <a:pt x="445516" y="249809"/>
                  </a:lnTo>
                  <a:lnTo>
                    <a:pt x="445516" y="249986"/>
                  </a:lnTo>
                  <a:lnTo>
                    <a:pt x="450735" y="249986"/>
                  </a:lnTo>
                  <a:lnTo>
                    <a:pt x="466229" y="248158"/>
                  </a:lnTo>
                  <a:lnTo>
                    <a:pt x="477494" y="242658"/>
                  </a:lnTo>
                  <a:lnTo>
                    <a:pt x="485241" y="232816"/>
                  </a:lnTo>
                  <a:lnTo>
                    <a:pt x="494334" y="205282"/>
                  </a:lnTo>
                  <a:close/>
                </a:path>
                <a:path w="500379" h="260350">
                  <a:moveTo>
                    <a:pt x="499833" y="96062"/>
                  </a:moveTo>
                  <a:lnTo>
                    <a:pt x="492975" y="90601"/>
                  </a:lnTo>
                  <a:lnTo>
                    <a:pt x="485635" y="92316"/>
                  </a:lnTo>
                  <a:lnTo>
                    <a:pt x="484136" y="94881"/>
                  </a:lnTo>
                  <a:lnTo>
                    <a:pt x="485609" y="102146"/>
                  </a:lnTo>
                  <a:lnTo>
                    <a:pt x="490308" y="104406"/>
                  </a:lnTo>
                  <a:lnTo>
                    <a:pt x="497014" y="104851"/>
                  </a:lnTo>
                  <a:lnTo>
                    <a:pt x="498259" y="102831"/>
                  </a:lnTo>
                  <a:lnTo>
                    <a:pt x="499440" y="101777"/>
                  </a:lnTo>
                  <a:lnTo>
                    <a:pt x="499833" y="96062"/>
                  </a:lnTo>
                  <a:close/>
                </a:path>
              </a:pathLst>
            </a:custGeom>
            <a:solidFill>
              <a:srgbClr val="17B0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5019" y="2236050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0312" y="0"/>
                  </a:moveTo>
                  <a:lnTo>
                    <a:pt x="5943" y="584"/>
                  </a:lnTo>
                  <a:lnTo>
                    <a:pt x="1562" y="1460"/>
                  </a:lnTo>
                  <a:lnTo>
                    <a:pt x="0" y="4432"/>
                  </a:lnTo>
                  <a:lnTo>
                    <a:pt x="2146" y="11988"/>
                  </a:lnTo>
                  <a:lnTo>
                    <a:pt x="6007" y="12064"/>
                  </a:lnTo>
                  <a:lnTo>
                    <a:pt x="11976" y="11417"/>
                  </a:lnTo>
                  <a:lnTo>
                    <a:pt x="14300" y="10210"/>
                  </a:lnTo>
                  <a:lnTo>
                    <a:pt x="15176" y="3530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237D34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3" name="object 13"/>
            <p:cNvSpPr/>
            <p:nvPr/>
          </p:nvSpPr>
          <p:spPr>
            <a:xfrm>
              <a:off x="4479493" y="2008657"/>
              <a:ext cx="310515" cy="111760"/>
            </a:xfrm>
            <a:custGeom>
              <a:avLst/>
              <a:gdLst/>
              <a:ahLst/>
              <a:cxnLst/>
              <a:rect l="l" t="t" r="r" b="b"/>
              <a:pathLst>
                <a:path w="310514" h="111760">
                  <a:moveTo>
                    <a:pt x="15570" y="71094"/>
                  </a:moveTo>
                  <a:lnTo>
                    <a:pt x="14046" y="68922"/>
                  </a:lnTo>
                  <a:lnTo>
                    <a:pt x="6985" y="67106"/>
                  </a:lnTo>
                  <a:lnTo>
                    <a:pt x="3187" y="68922"/>
                  </a:lnTo>
                  <a:lnTo>
                    <a:pt x="0" y="77343"/>
                  </a:lnTo>
                  <a:lnTo>
                    <a:pt x="2336" y="80060"/>
                  </a:lnTo>
                  <a:lnTo>
                    <a:pt x="10960" y="81546"/>
                  </a:lnTo>
                  <a:lnTo>
                    <a:pt x="13716" y="78511"/>
                  </a:lnTo>
                  <a:lnTo>
                    <a:pt x="14401" y="76276"/>
                  </a:lnTo>
                  <a:lnTo>
                    <a:pt x="15570" y="71094"/>
                  </a:lnTo>
                  <a:close/>
                </a:path>
                <a:path w="310514" h="111760">
                  <a:moveTo>
                    <a:pt x="207162" y="30226"/>
                  </a:moveTo>
                  <a:lnTo>
                    <a:pt x="206184" y="27254"/>
                  </a:lnTo>
                  <a:lnTo>
                    <a:pt x="205651" y="23622"/>
                  </a:lnTo>
                  <a:lnTo>
                    <a:pt x="202247" y="18186"/>
                  </a:lnTo>
                  <a:lnTo>
                    <a:pt x="199224" y="19037"/>
                  </a:lnTo>
                  <a:lnTo>
                    <a:pt x="194995" y="22847"/>
                  </a:lnTo>
                  <a:lnTo>
                    <a:pt x="194551" y="25400"/>
                  </a:lnTo>
                  <a:lnTo>
                    <a:pt x="197840" y="30937"/>
                  </a:lnTo>
                  <a:lnTo>
                    <a:pt x="200063" y="33858"/>
                  </a:lnTo>
                  <a:lnTo>
                    <a:pt x="204851" y="33985"/>
                  </a:lnTo>
                  <a:lnTo>
                    <a:pt x="205816" y="31851"/>
                  </a:lnTo>
                  <a:lnTo>
                    <a:pt x="207162" y="30226"/>
                  </a:lnTo>
                  <a:close/>
                </a:path>
                <a:path w="310514" h="111760">
                  <a:moveTo>
                    <a:pt x="269405" y="102857"/>
                  </a:moveTo>
                  <a:lnTo>
                    <a:pt x="266827" y="101981"/>
                  </a:lnTo>
                  <a:lnTo>
                    <a:pt x="264223" y="101714"/>
                  </a:lnTo>
                  <a:lnTo>
                    <a:pt x="260604" y="102044"/>
                  </a:lnTo>
                  <a:lnTo>
                    <a:pt x="257213" y="102908"/>
                  </a:lnTo>
                  <a:lnTo>
                    <a:pt x="258457" y="108851"/>
                  </a:lnTo>
                  <a:lnTo>
                    <a:pt x="260337" y="110350"/>
                  </a:lnTo>
                  <a:lnTo>
                    <a:pt x="265442" y="111429"/>
                  </a:lnTo>
                  <a:lnTo>
                    <a:pt x="268516" y="109943"/>
                  </a:lnTo>
                  <a:lnTo>
                    <a:pt x="269405" y="102857"/>
                  </a:lnTo>
                  <a:close/>
                </a:path>
                <a:path w="310514" h="111760">
                  <a:moveTo>
                    <a:pt x="281698" y="16217"/>
                  </a:moveTo>
                  <a:lnTo>
                    <a:pt x="280339" y="15176"/>
                  </a:lnTo>
                  <a:lnTo>
                    <a:pt x="281178" y="13677"/>
                  </a:lnTo>
                  <a:lnTo>
                    <a:pt x="272884" y="3479"/>
                  </a:lnTo>
                  <a:lnTo>
                    <a:pt x="272148" y="2578"/>
                  </a:lnTo>
                  <a:lnTo>
                    <a:pt x="273050" y="1244"/>
                  </a:lnTo>
                  <a:lnTo>
                    <a:pt x="272605" y="152"/>
                  </a:lnTo>
                  <a:lnTo>
                    <a:pt x="270319" y="0"/>
                  </a:lnTo>
                  <a:lnTo>
                    <a:pt x="269773" y="1752"/>
                  </a:lnTo>
                  <a:lnTo>
                    <a:pt x="269316" y="2578"/>
                  </a:lnTo>
                  <a:lnTo>
                    <a:pt x="269214" y="2717"/>
                  </a:lnTo>
                  <a:lnTo>
                    <a:pt x="265493" y="11188"/>
                  </a:lnTo>
                  <a:lnTo>
                    <a:pt x="267322" y="18554"/>
                  </a:lnTo>
                  <a:lnTo>
                    <a:pt x="273367" y="18757"/>
                  </a:lnTo>
                  <a:lnTo>
                    <a:pt x="279234" y="19278"/>
                  </a:lnTo>
                  <a:lnTo>
                    <a:pt x="280695" y="18757"/>
                  </a:lnTo>
                  <a:lnTo>
                    <a:pt x="281508" y="17754"/>
                  </a:lnTo>
                  <a:lnTo>
                    <a:pt x="281698" y="16217"/>
                  </a:lnTo>
                  <a:close/>
                </a:path>
                <a:path w="310514" h="111760">
                  <a:moveTo>
                    <a:pt x="282409" y="76098"/>
                  </a:moveTo>
                  <a:lnTo>
                    <a:pt x="282105" y="72148"/>
                  </a:lnTo>
                  <a:lnTo>
                    <a:pt x="279958" y="70726"/>
                  </a:lnTo>
                  <a:lnTo>
                    <a:pt x="276390" y="71856"/>
                  </a:lnTo>
                  <a:lnTo>
                    <a:pt x="275932" y="73977"/>
                  </a:lnTo>
                  <a:lnTo>
                    <a:pt x="275323" y="75082"/>
                  </a:lnTo>
                  <a:lnTo>
                    <a:pt x="275742" y="78181"/>
                  </a:lnTo>
                  <a:lnTo>
                    <a:pt x="277812" y="79273"/>
                  </a:lnTo>
                  <a:lnTo>
                    <a:pt x="281266" y="78308"/>
                  </a:lnTo>
                  <a:lnTo>
                    <a:pt x="282409" y="76098"/>
                  </a:lnTo>
                  <a:close/>
                </a:path>
                <a:path w="310514" h="111760">
                  <a:moveTo>
                    <a:pt x="310502" y="7493"/>
                  </a:moveTo>
                  <a:lnTo>
                    <a:pt x="300482" y="5905"/>
                  </a:lnTo>
                  <a:lnTo>
                    <a:pt x="302983" y="11671"/>
                  </a:lnTo>
                  <a:lnTo>
                    <a:pt x="306044" y="13995"/>
                  </a:lnTo>
                  <a:lnTo>
                    <a:pt x="310502" y="7493"/>
                  </a:lnTo>
                  <a:close/>
                </a:path>
              </a:pathLst>
            </a:custGeom>
            <a:solidFill>
              <a:srgbClr val="17B0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4" name="object 14"/>
            <p:cNvSpPr/>
            <p:nvPr/>
          </p:nvSpPr>
          <p:spPr>
            <a:xfrm>
              <a:off x="4759833" y="2011781"/>
              <a:ext cx="33020" cy="13335"/>
            </a:xfrm>
            <a:custGeom>
              <a:avLst/>
              <a:gdLst/>
              <a:ahLst/>
              <a:cxnLst/>
              <a:rect l="l" t="t" r="r" b="b"/>
              <a:pathLst>
                <a:path w="33020" h="13335">
                  <a:moveTo>
                    <a:pt x="2654" y="11226"/>
                  </a:moveTo>
                  <a:lnTo>
                    <a:pt x="876" y="10604"/>
                  </a:lnTo>
                  <a:lnTo>
                    <a:pt x="0" y="12052"/>
                  </a:lnTo>
                  <a:lnTo>
                    <a:pt x="1358" y="13093"/>
                  </a:lnTo>
                  <a:lnTo>
                    <a:pt x="2654" y="11226"/>
                  </a:lnTo>
                  <a:close/>
                </a:path>
                <a:path w="33020" h="13335">
                  <a:moveTo>
                    <a:pt x="32918" y="990"/>
                  </a:moveTo>
                  <a:lnTo>
                    <a:pt x="31203" y="50"/>
                  </a:lnTo>
                  <a:lnTo>
                    <a:pt x="30175" y="914"/>
                  </a:lnTo>
                  <a:lnTo>
                    <a:pt x="31064" y="1955"/>
                  </a:lnTo>
                  <a:lnTo>
                    <a:pt x="32918" y="990"/>
                  </a:lnTo>
                  <a:close/>
                </a:path>
              </a:pathLst>
            </a:custGeom>
            <a:solidFill>
              <a:srgbClr val="237D34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5" name="object 15"/>
            <p:cNvSpPr/>
            <p:nvPr/>
          </p:nvSpPr>
          <p:spPr>
            <a:xfrm>
              <a:off x="786002" y="1959851"/>
              <a:ext cx="80645" cy="284480"/>
            </a:xfrm>
            <a:custGeom>
              <a:avLst/>
              <a:gdLst/>
              <a:ahLst/>
              <a:cxnLst/>
              <a:rect l="l" t="t" r="r" b="b"/>
              <a:pathLst>
                <a:path w="80644" h="284480">
                  <a:moveTo>
                    <a:pt x="80556" y="0"/>
                  </a:moveTo>
                  <a:lnTo>
                    <a:pt x="0" y="0"/>
                  </a:lnTo>
                  <a:lnTo>
                    <a:pt x="0" y="284403"/>
                  </a:lnTo>
                  <a:lnTo>
                    <a:pt x="80556" y="284403"/>
                  </a:lnTo>
                  <a:lnTo>
                    <a:pt x="80556" y="0"/>
                  </a:lnTo>
                  <a:close/>
                </a:path>
              </a:pathLst>
            </a:custGeom>
            <a:solidFill>
              <a:srgbClr val="248F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6" name="object 16"/>
            <p:cNvSpPr/>
            <p:nvPr/>
          </p:nvSpPr>
          <p:spPr>
            <a:xfrm>
              <a:off x="552005" y="3290976"/>
              <a:ext cx="2362835" cy="1208405"/>
            </a:xfrm>
            <a:custGeom>
              <a:avLst/>
              <a:gdLst/>
              <a:ahLst/>
              <a:cxnLst/>
              <a:rect l="l" t="t" r="r" b="b"/>
              <a:pathLst>
                <a:path w="2362835" h="1208404">
                  <a:moveTo>
                    <a:pt x="2362250" y="0"/>
                  </a:moveTo>
                  <a:lnTo>
                    <a:pt x="0" y="0"/>
                  </a:lnTo>
                  <a:lnTo>
                    <a:pt x="0" y="1207935"/>
                  </a:lnTo>
                  <a:lnTo>
                    <a:pt x="2362250" y="1207935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7" name="object 17"/>
            <p:cNvSpPr/>
            <p:nvPr/>
          </p:nvSpPr>
          <p:spPr>
            <a:xfrm>
              <a:off x="695121" y="3801478"/>
              <a:ext cx="2052955" cy="480059"/>
            </a:xfrm>
            <a:custGeom>
              <a:avLst/>
              <a:gdLst/>
              <a:ahLst/>
              <a:cxnLst/>
              <a:rect l="l" t="t" r="r" b="b"/>
              <a:pathLst>
                <a:path w="2052955" h="480060">
                  <a:moveTo>
                    <a:pt x="187388" y="193548"/>
                  </a:moveTo>
                  <a:lnTo>
                    <a:pt x="0" y="193548"/>
                  </a:lnTo>
                  <a:lnTo>
                    <a:pt x="0" y="480060"/>
                  </a:lnTo>
                  <a:lnTo>
                    <a:pt x="187388" y="480060"/>
                  </a:lnTo>
                  <a:lnTo>
                    <a:pt x="187388" y="193548"/>
                  </a:lnTo>
                  <a:close/>
                </a:path>
                <a:path w="2052955" h="480060">
                  <a:moveTo>
                    <a:pt x="654088" y="138684"/>
                  </a:moveTo>
                  <a:lnTo>
                    <a:pt x="466699" y="138684"/>
                  </a:lnTo>
                  <a:lnTo>
                    <a:pt x="466699" y="480060"/>
                  </a:lnTo>
                  <a:lnTo>
                    <a:pt x="654088" y="480060"/>
                  </a:lnTo>
                  <a:lnTo>
                    <a:pt x="654088" y="138684"/>
                  </a:lnTo>
                  <a:close/>
                </a:path>
                <a:path w="2052955" h="480060">
                  <a:moveTo>
                    <a:pt x="1119022" y="103632"/>
                  </a:moveTo>
                  <a:lnTo>
                    <a:pt x="933411" y="103632"/>
                  </a:lnTo>
                  <a:lnTo>
                    <a:pt x="933411" y="480060"/>
                  </a:lnTo>
                  <a:lnTo>
                    <a:pt x="1119022" y="480060"/>
                  </a:lnTo>
                  <a:lnTo>
                    <a:pt x="1119022" y="103632"/>
                  </a:lnTo>
                  <a:close/>
                </a:path>
                <a:path w="2052955" h="480060">
                  <a:moveTo>
                    <a:pt x="1585747" y="44196"/>
                  </a:moveTo>
                  <a:lnTo>
                    <a:pt x="1400124" y="44196"/>
                  </a:lnTo>
                  <a:lnTo>
                    <a:pt x="1400124" y="480060"/>
                  </a:lnTo>
                  <a:lnTo>
                    <a:pt x="1585747" y="480060"/>
                  </a:lnTo>
                  <a:lnTo>
                    <a:pt x="1585747" y="44196"/>
                  </a:lnTo>
                  <a:close/>
                </a:path>
                <a:path w="2052955" h="480060">
                  <a:moveTo>
                    <a:pt x="2052459" y="0"/>
                  </a:moveTo>
                  <a:lnTo>
                    <a:pt x="1865071" y="0"/>
                  </a:lnTo>
                  <a:lnTo>
                    <a:pt x="1865071" y="480060"/>
                  </a:lnTo>
                  <a:lnTo>
                    <a:pt x="2052459" y="480060"/>
                  </a:lnTo>
                  <a:lnTo>
                    <a:pt x="2052459" y="0"/>
                  </a:lnTo>
                  <a:close/>
                </a:path>
              </a:pathLst>
            </a:custGeom>
            <a:solidFill>
              <a:srgbClr val="248F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12610" y="1307055"/>
            <a:ext cx="1098230" cy="205701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lnSpc>
                <a:spcPts val="680"/>
              </a:lnSpc>
              <a:spcBef>
                <a:spcPts val="204"/>
              </a:spcBef>
            </a:pPr>
            <a:r>
              <a:rPr sz="680" spc="44" dirty="0"/>
              <a:t>Количество</a:t>
            </a:r>
            <a:r>
              <a:rPr sz="680" spc="-7" dirty="0"/>
              <a:t> </a:t>
            </a:r>
            <a:r>
              <a:rPr sz="680" spc="44" dirty="0"/>
              <a:t>публикаций </a:t>
            </a:r>
            <a:r>
              <a:rPr sz="680" spc="-180" dirty="0"/>
              <a:t> </a:t>
            </a:r>
            <a:r>
              <a:rPr sz="680" spc="24" dirty="0"/>
              <a:t>Scopus*,</a:t>
            </a:r>
            <a:r>
              <a:rPr sz="680" spc="10" dirty="0"/>
              <a:t> </a:t>
            </a:r>
            <a:r>
              <a:rPr sz="680" spc="3" dirty="0"/>
              <a:t>ед.</a:t>
            </a:r>
            <a:endParaRPr sz="680"/>
          </a:p>
        </p:txBody>
      </p:sp>
      <p:sp>
        <p:nvSpPr>
          <p:cNvPr id="19" name="object 19"/>
          <p:cNvSpPr txBox="1"/>
          <p:nvPr/>
        </p:nvSpPr>
        <p:spPr>
          <a:xfrm>
            <a:off x="1652763" y="2230168"/>
            <a:ext cx="997606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3455" indent="164108">
              <a:lnSpc>
                <a:spcPts val="748"/>
              </a:lnSpc>
              <a:spcBef>
                <a:spcPts val="218"/>
              </a:spcBef>
            </a:pPr>
            <a:r>
              <a:rPr sz="748" b="1" spc="-24" dirty="0">
                <a:latin typeface="Tahoma"/>
                <a:cs typeface="Tahoma"/>
              </a:rPr>
              <a:t>Центральный </a:t>
            </a:r>
            <a:r>
              <a:rPr sz="748" b="1" spc="-2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17956" y="2283098"/>
            <a:ext cx="3053710" cy="1497272"/>
            <a:chOff x="856124" y="3356999"/>
            <a:chExt cx="4490085" cy="220154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124" y="3356999"/>
              <a:ext cx="168300" cy="1682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983750" y="4389615"/>
              <a:ext cx="2362835" cy="1168400"/>
            </a:xfrm>
            <a:custGeom>
              <a:avLst/>
              <a:gdLst/>
              <a:ahLst/>
              <a:cxnLst/>
              <a:rect l="l" t="t" r="r" b="b"/>
              <a:pathLst>
                <a:path w="2362835" h="1168400">
                  <a:moveTo>
                    <a:pt x="2362250" y="0"/>
                  </a:moveTo>
                  <a:lnTo>
                    <a:pt x="0" y="0"/>
                  </a:lnTo>
                  <a:lnTo>
                    <a:pt x="0" y="1168374"/>
                  </a:lnTo>
                  <a:lnTo>
                    <a:pt x="2362250" y="1168374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23" name="object 23"/>
            <p:cNvSpPr/>
            <p:nvPr/>
          </p:nvSpPr>
          <p:spPr>
            <a:xfrm>
              <a:off x="3129889" y="4944008"/>
              <a:ext cx="2039620" cy="398780"/>
            </a:xfrm>
            <a:custGeom>
              <a:avLst/>
              <a:gdLst/>
              <a:ahLst/>
              <a:cxnLst/>
              <a:rect l="l" t="t" r="r" b="b"/>
              <a:pathLst>
                <a:path w="2039620" h="398779">
                  <a:moveTo>
                    <a:pt x="185572" y="165303"/>
                  </a:moveTo>
                  <a:lnTo>
                    <a:pt x="0" y="165303"/>
                  </a:lnTo>
                  <a:lnTo>
                    <a:pt x="0" y="398170"/>
                  </a:lnTo>
                  <a:lnTo>
                    <a:pt x="185572" y="398170"/>
                  </a:lnTo>
                  <a:lnTo>
                    <a:pt x="185572" y="165303"/>
                  </a:lnTo>
                  <a:close/>
                </a:path>
                <a:path w="2039620" h="398779">
                  <a:moveTo>
                    <a:pt x="648576" y="108419"/>
                  </a:moveTo>
                  <a:lnTo>
                    <a:pt x="463003" y="108419"/>
                  </a:lnTo>
                  <a:lnTo>
                    <a:pt x="463003" y="398157"/>
                  </a:lnTo>
                  <a:lnTo>
                    <a:pt x="648576" y="398157"/>
                  </a:lnTo>
                  <a:lnTo>
                    <a:pt x="648576" y="108419"/>
                  </a:lnTo>
                  <a:close/>
                </a:path>
                <a:path w="2039620" h="398779">
                  <a:moveTo>
                    <a:pt x="1111580" y="95986"/>
                  </a:moveTo>
                  <a:lnTo>
                    <a:pt x="926007" y="95986"/>
                  </a:lnTo>
                  <a:lnTo>
                    <a:pt x="926007" y="398183"/>
                  </a:lnTo>
                  <a:lnTo>
                    <a:pt x="1111580" y="398183"/>
                  </a:lnTo>
                  <a:lnTo>
                    <a:pt x="1111580" y="95986"/>
                  </a:lnTo>
                  <a:close/>
                </a:path>
                <a:path w="2039620" h="398779">
                  <a:moveTo>
                    <a:pt x="1574584" y="49758"/>
                  </a:moveTo>
                  <a:lnTo>
                    <a:pt x="1389011" y="49758"/>
                  </a:lnTo>
                  <a:lnTo>
                    <a:pt x="1389011" y="398157"/>
                  </a:lnTo>
                  <a:lnTo>
                    <a:pt x="1574584" y="398157"/>
                  </a:lnTo>
                  <a:lnTo>
                    <a:pt x="1574584" y="49758"/>
                  </a:lnTo>
                  <a:close/>
                </a:path>
                <a:path w="2039620" h="398779">
                  <a:moveTo>
                    <a:pt x="2039467" y="0"/>
                  </a:moveTo>
                  <a:lnTo>
                    <a:pt x="1853895" y="0"/>
                  </a:lnTo>
                  <a:lnTo>
                    <a:pt x="1853895" y="398170"/>
                  </a:lnTo>
                  <a:lnTo>
                    <a:pt x="2039467" y="398170"/>
                  </a:lnTo>
                  <a:lnTo>
                    <a:pt x="2039467" y="0"/>
                  </a:lnTo>
                  <a:close/>
                </a:path>
              </a:pathLst>
            </a:custGeom>
            <a:solidFill>
              <a:srgbClr val="248F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7874" y="4497022"/>
              <a:ext cx="168300" cy="16827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300378" y="2463324"/>
            <a:ext cx="1606966" cy="16261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976012">
              <a:lnSpc>
                <a:spcPts val="649"/>
              </a:lnSpc>
              <a:spcBef>
                <a:spcPts val="68"/>
              </a:spcBef>
            </a:pPr>
            <a:r>
              <a:rPr sz="1020" spc="-41" baseline="-19444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1020" baseline="-19444" dirty="0">
                <a:solidFill>
                  <a:srgbClr val="020203"/>
                </a:solidFill>
                <a:latin typeface="Verdana"/>
                <a:cs typeface="Verdana"/>
              </a:rPr>
              <a:t>6</a:t>
            </a:r>
            <a:r>
              <a:rPr sz="1020" spc="-137" baseline="-19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25" baseline="-19444" dirty="0">
                <a:solidFill>
                  <a:srgbClr val="020203"/>
                </a:solidFill>
                <a:latin typeface="Verdana"/>
                <a:cs typeface="Verdana"/>
              </a:rPr>
              <a:t>84</a:t>
            </a:r>
            <a:r>
              <a:rPr sz="1020" spc="15" baseline="-19444" dirty="0">
                <a:solidFill>
                  <a:srgbClr val="020203"/>
                </a:solidFill>
                <a:latin typeface="Verdana"/>
                <a:cs typeface="Verdana"/>
              </a:rPr>
              <a:t>6</a:t>
            </a:r>
            <a:r>
              <a:rPr sz="1020" spc="76" baseline="-19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31" dirty="0">
                <a:solidFill>
                  <a:srgbClr val="020203"/>
                </a:solidFill>
                <a:latin typeface="Verdana"/>
                <a:cs typeface="Verdana"/>
              </a:rPr>
              <a:t>6</a:t>
            </a:r>
            <a:r>
              <a:rPr sz="680" spc="-3" dirty="0">
                <a:solidFill>
                  <a:srgbClr val="020203"/>
                </a:solidFill>
                <a:latin typeface="Verdana"/>
                <a:cs typeface="Verdana"/>
              </a:rPr>
              <a:t>2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31" dirty="0">
                <a:solidFill>
                  <a:srgbClr val="020203"/>
                </a:solidFill>
                <a:latin typeface="Verdana"/>
                <a:cs typeface="Verdana"/>
              </a:rPr>
              <a:t>539</a:t>
            </a:r>
            <a:endParaRPr sz="680" dirty="0">
              <a:latin typeface="Verdana"/>
              <a:cs typeface="Verdana"/>
            </a:endParaRPr>
          </a:p>
          <a:p>
            <a:pPr marL="25912">
              <a:lnSpc>
                <a:spcPts val="649"/>
              </a:lnSpc>
            </a:pPr>
            <a:r>
              <a:rPr sz="1020" spc="-66" baseline="-38888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1020" spc="-25" baseline="-38888" dirty="0">
                <a:solidFill>
                  <a:srgbClr val="020203"/>
                </a:solidFill>
                <a:latin typeface="Verdana"/>
                <a:cs typeface="Verdana"/>
              </a:rPr>
              <a:t>7</a:t>
            </a:r>
            <a:r>
              <a:rPr sz="1020" spc="-137" baseline="-38888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46" baseline="-38888" dirty="0">
                <a:solidFill>
                  <a:srgbClr val="020203"/>
                </a:solidFill>
                <a:latin typeface="Verdana"/>
                <a:cs typeface="Verdana"/>
              </a:rPr>
              <a:t>38</a:t>
            </a:r>
            <a:r>
              <a:rPr sz="1020" spc="-5" baseline="-38888" dirty="0">
                <a:solidFill>
                  <a:srgbClr val="020203"/>
                </a:solidFill>
                <a:latin typeface="Verdana"/>
                <a:cs typeface="Verdana"/>
              </a:rPr>
              <a:t>9</a:t>
            </a:r>
            <a:r>
              <a:rPr sz="1020" baseline="-38888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76" baseline="-38888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25" baseline="-16666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1020" spc="46" baseline="-16666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1020" spc="-97" baseline="-16666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88" baseline="-16666" dirty="0">
                <a:solidFill>
                  <a:srgbClr val="020203"/>
                </a:solidFill>
                <a:latin typeface="Verdana"/>
                <a:cs typeface="Verdana"/>
              </a:rPr>
              <a:t>51</a:t>
            </a:r>
            <a:r>
              <a:rPr sz="1020" spc="-168" baseline="-16666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142" baseline="-16666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7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680" spc="20" dirty="0">
                <a:solidFill>
                  <a:srgbClr val="020203"/>
                </a:solidFill>
                <a:latin typeface="Verdana"/>
                <a:cs typeface="Verdana"/>
              </a:rPr>
              <a:t>9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dirty="0">
                <a:solidFill>
                  <a:srgbClr val="020203"/>
                </a:solidFill>
                <a:latin typeface="Verdana"/>
                <a:cs typeface="Verdana"/>
              </a:rPr>
              <a:t>066</a:t>
            </a:r>
            <a:endParaRPr sz="68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56002" y="2915745"/>
            <a:ext cx="149036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338149" algn="l"/>
                <a:tab pos="649091" algn="l"/>
                <a:tab pos="963487" algn="l"/>
                <a:tab pos="1281339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</p:txBody>
      </p:sp>
      <p:sp>
        <p:nvSpPr>
          <p:cNvPr id="27" name="object 27"/>
          <p:cNvSpPr txBox="1"/>
          <p:nvPr/>
        </p:nvSpPr>
        <p:spPr>
          <a:xfrm>
            <a:off x="3003014" y="3343990"/>
            <a:ext cx="254368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14" dirty="0">
                <a:solidFill>
                  <a:srgbClr val="020203"/>
                </a:solidFill>
                <a:latin typeface="Verdana"/>
                <a:cs typeface="Verdana"/>
              </a:rPr>
              <a:t>9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0" dirty="0">
                <a:solidFill>
                  <a:srgbClr val="020203"/>
                </a:solidFill>
                <a:latin typeface="Verdana"/>
                <a:cs typeface="Verdana"/>
              </a:rPr>
              <a:t>760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12488" y="3305986"/>
            <a:ext cx="256527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19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2 </a:t>
            </a:r>
            <a:r>
              <a:rPr sz="680" spc="-75" dirty="0">
                <a:solidFill>
                  <a:srgbClr val="020203"/>
                </a:solidFill>
                <a:latin typeface="Verdana"/>
                <a:cs typeface="Verdana"/>
              </a:rPr>
              <a:t>154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97431" y="3232569"/>
            <a:ext cx="95528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25912">
              <a:spcBef>
                <a:spcPts val="68"/>
              </a:spcBef>
            </a:pPr>
            <a:r>
              <a:rPr sz="1020" spc="-178" baseline="-44444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37" baseline="-44444" dirty="0">
                <a:solidFill>
                  <a:srgbClr val="020203"/>
                </a:solidFill>
                <a:latin typeface="Verdana"/>
                <a:cs typeface="Verdana"/>
              </a:rPr>
              <a:t>2 </a:t>
            </a:r>
            <a:r>
              <a:rPr sz="1020" spc="-15" baseline="-44444" dirty="0">
                <a:solidFill>
                  <a:srgbClr val="020203"/>
                </a:solidFill>
                <a:latin typeface="Verdana"/>
                <a:cs typeface="Verdana"/>
              </a:rPr>
              <a:t>64</a:t>
            </a:r>
            <a:r>
              <a:rPr sz="1020" spc="25" baseline="-44444" dirty="0">
                <a:solidFill>
                  <a:srgbClr val="020203"/>
                </a:solidFill>
                <a:latin typeface="Verdana"/>
                <a:cs typeface="Verdana"/>
              </a:rPr>
              <a:t>9</a:t>
            </a:r>
            <a:r>
              <a:rPr sz="1020" baseline="-44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73" baseline="-44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42" baseline="-25000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02" baseline="-25000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1020" spc="-137" baseline="-2500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0" baseline="-25000" dirty="0">
                <a:solidFill>
                  <a:srgbClr val="020203"/>
                </a:solidFill>
                <a:latin typeface="Verdana"/>
                <a:cs typeface="Verdana"/>
              </a:rPr>
              <a:t>65</a:t>
            </a:r>
            <a:r>
              <a:rPr sz="1020" spc="30" baseline="-25000" dirty="0">
                <a:solidFill>
                  <a:srgbClr val="020203"/>
                </a:solidFill>
                <a:latin typeface="Verdana"/>
                <a:cs typeface="Verdana"/>
              </a:rPr>
              <a:t>0</a:t>
            </a:r>
            <a:r>
              <a:rPr sz="1020" spc="117" baseline="-2500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02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75" dirty="0">
                <a:solidFill>
                  <a:srgbClr val="020203"/>
                </a:solidFill>
                <a:latin typeface="Verdana"/>
                <a:cs typeface="Verdana"/>
              </a:rPr>
              <a:t>6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3" dirty="0">
                <a:solidFill>
                  <a:srgbClr val="020203"/>
                </a:solidFill>
                <a:latin typeface="Verdana"/>
                <a:cs typeface="Verdana"/>
              </a:rPr>
              <a:t>700</a:t>
            </a:r>
            <a:endParaRPr sz="68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09837" y="3636017"/>
            <a:ext cx="149036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338149" algn="l"/>
                <a:tab pos="649091" algn="l"/>
                <a:tab pos="963487" algn="l"/>
                <a:tab pos="1281339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 dirty="0"/>
          </a:p>
        </p:txBody>
      </p:sp>
      <p:grpSp>
        <p:nvGrpSpPr>
          <p:cNvPr id="31" name="object 31"/>
          <p:cNvGrpSpPr/>
          <p:nvPr/>
        </p:nvGrpSpPr>
        <p:grpSpPr>
          <a:xfrm>
            <a:off x="3763568" y="2191286"/>
            <a:ext cx="1606966" cy="739351"/>
            <a:chOff x="4158005" y="3222002"/>
            <a:chExt cx="2362835" cy="1087120"/>
          </a:xfrm>
        </p:grpSpPr>
        <p:sp>
          <p:nvSpPr>
            <p:cNvPr id="32" name="object 32"/>
            <p:cNvSpPr/>
            <p:nvPr/>
          </p:nvSpPr>
          <p:spPr>
            <a:xfrm>
              <a:off x="4158005" y="3222002"/>
              <a:ext cx="2362835" cy="1087120"/>
            </a:xfrm>
            <a:custGeom>
              <a:avLst/>
              <a:gdLst/>
              <a:ahLst/>
              <a:cxnLst/>
              <a:rect l="l" t="t" r="r" b="b"/>
              <a:pathLst>
                <a:path w="2362834" h="1087120">
                  <a:moveTo>
                    <a:pt x="2362250" y="0"/>
                  </a:moveTo>
                  <a:lnTo>
                    <a:pt x="0" y="0"/>
                  </a:lnTo>
                  <a:lnTo>
                    <a:pt x="0" y="1086535"/>
                  </a:lnTo>
                  <a:lnTo>
                    <a:pt x="2362250" y="1086535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9123" y="3310614"/>
              <a:ext cx="168300" cy="16827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801080" y="2543131"/>
            <a:ext cx="257391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3" dirty="0">
                <a:solidFill>
                  <a:srgbClr val="020203"/>
                </a:solidFill>
                <a:latin typeface="Verdana"/>
                <a:cs typeface="Verdana"/>
              </a:rPr>
              <a:t>459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24546" y="2505213"/>
            <a:ext cx="25566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31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20" dirty="0">
                <a:solidFill>
                  <a:srgbClr val="020203"/>
                </a:solidFill>
                <a:latin typeface="Verdana"/>
                <a:cs typeface="Verdana"/>
              </a:rPr>
              <a:t>838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31170" y="2486816"/>
            <a:ext cx="260414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0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3" dirty="0">
                <a:solidFill>
                  <a:srgbClr val="020203"/>
                </a:solidFill>
                <a:latin typeface="Verdana"/>
                <a:cs typeface="Verdana"/>
              </a:rPr>
              <a:t>709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49367" y="2450107"/>
            <a:ext cx="259118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14" dirty="0">
                <a:solidFill>
                  <a:srgbClr val="020203"/>
                </a:solidFill>
                <a:latin typeface="Verdana"/>
                <a:cs typeface="Verdana"/>
              </a:rPr>
              <a:t>6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7" dirty="0">
                <a:solidFill>
                  <a:srgbClr val="020203"/>
                </a:solidFill>
                <a:latin typeface="Verdana"/>
                <a:cs typeface="Verdana"/>
              </a:rPr>
              <a:t>848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05207" y="2198628"/>
            <a:ext cx="1213970" cy="324913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219387" indent="230183">
              <a:lnSpc>
                <a:spcPts val="748"/>
              </a:lnSpc>
              <a:spcBef>
                <a:spcPts val="218"/>
              </a:spcBef>
            </a:pPr>
            <a:r>
              <a:rPr sz="748" b="1" spc="-10" dirty="0">
                <a:latin typeface="Tahoma"/>
                <a:cs typeface="Tahoma"/>
              </a:rPr>
              <a:t>Уральский </a:t>
            </a:r>
            <a:r>
              <a:rPr sz="748" b="1" spc="-7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  <a:p>
            <a:pPr marR="3455" algn="r">
              <a:spcBef>
                <a:spcPts val="139"/>
              </a:spcBef>
            </a:pPr>
            <a:r>
              <a:rPr sz="680" spc="-20" dirty="0">
                <a:solidFill>
                  <a:srgbClr val="020203"/>
                </a:solidFill>
                <a:latin typeface="Verdana"/>
                <a:cs typeface="Verdana"/>
              </a:rPr>
              <a:t>7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3" dirty="0">
                <a:solidFill>
                  <a:srgbClr val="020203"/>
                </a:solidFill>
                <a:latin typeface="Verdana"/>
                <a:cs typeface="Verdana"/>
              </a:rPr>
              <a:t>664</a:t>
            </a:r>
            <a:endParaRPr sz="680" dirty="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867621" y="2554648"/>
            <a:ext cx="1388875" cy="225001"/>
          </a:xfrm>
          <a:custGeom>
            <a:avLst/>
            <a:gdLst/>
            <a:ahLst/>
            <a:cxnLst/>
            <a:rect l="l" t="t" r="r" b="b"/>
            <a:pathLst>
              <a:path w="2042160" h="330835">
                <a:moveTo>
                  <a:pt x="184785" y="181356"/>
                </a:moveTo>
                <a:lnTo>
                  <a:pt x="0" y="181356"/>
                </a:lnTo>
                <a:lnTo>
                  <a:pt x="0" y="330708"/>
                </a:lnTo>
                <a:lnTo>
                  <a:pt x="184785" y="330708"/>
                </a:lnTo>
                <a:lnTo>
                  <a:pt x="184785" y="181356"/>
                </a:lnTo>
                <a:close/>
              </a:path>
              <a:path w="2042160" h="330835">
                <a:moveTo>
                  <a:pt x="649605" y="121920"/>
                </a:moveTo>
                <a:lnTo>
                  <a:pt x="464820" y="121920"/>
                </a:lnTo>
                <a:lnTo>
                  <a:pt x="464820" y="330708"/>
                </a:lnTo>
                <a:lnTo>
                  <a:pt x="649605" y="330708"/>
                </a:lnTo>
                <a:lnTo>
                  <a:pt x="649605" y="121920"/>
                </a:lnTo>
                <a:close/>
              </a:path>
              <a:path w="2042160" h="330835">
                <a:moveTo>
                  <a:pt x="1114425" y="83820"/>
                </a:moveTo>
                <a:lnTo>
                  <a:pt x="927735" y="83820"/>
                </a:lnTo>
                <a:lnTo>
                  <a:pt x="927735" y="330708"/>
                </a:lnTo>
                <a:lnTo>
                  <a:pt x="1114425" y="330708"/>
                </a:lnTo>
                <a:lnTo>
                  <a:pt x="1114425" y="83820"/>
                </a:lnTo>
                <a:close/>
              </a:path>
              <a:path w="2042160" h="330835">
                <a:moveTo>
                  <a:pt x="1577340" y="35052"/>
                </a:moveTo>
                <a:lnTo>
                  <a:pt x="1392555" y="35052"/>
                </a:lnTo>
                <a:lnTo>
                  <a:pt x="1392555" y="330708"/>
                </a:lnTo>
                <a:lnTo>
                  <a:pt x="1577340" y="330708"/>
                </a:lnTo>
                <a:lnTo>
                  <a:pt x="1577340" y="35052"/>
                </a:lnTo>
                <a:close/>
              </a:path>
              <a:path w="2042160" h="330835">
                <a:moveTo>
                  <a:pt x="2042160" y="0"/>
                </a:moveTo>
                <a:lnTo>
                  <a:pt x="1857375" y="0"/>
                </a:lnTo>
                <a:lnTo>
                  <a:pt x="1857375" y="330720"/>
                </a:lnTo>
                <a:lnTo>
                  <a:pt x="2042160" y="330720"/>
                </a:lnTo>
                <a:lnTo>
                  <a:pt x="2042160" y="0"/>
                </a:lnTo>
                <a:close/>
              </a:path>
            </a:pathLst>
          </a:custGeom>
          <a:solidFill>
            <a:srgbClr val="248FA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0" name="object 40"/>
          <p:cNvSpPr txBox="1"/>
          <p:nvPr/>
        </p:nvSpPr>
        <p:spPr>
          <a:xfrm>
            <a:off x="3306599" y="2786271"/>
            <a:ext cx="1992189" cy="43415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522555">
              <a:spcBef>
                <a:spcPts val="68"/>
              </a:spcBef>
              <a:tabLst>
                <a:tab pos="839975" algn="l"/>
                <a:tab pos="1157394" algn="l"/>
                <a:tab pos="1465313" algn="l"/>
                <a:tab pos="1783164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  <a:p>
            <a:pPr>
              <a:spcBef>
                <a:spcPts val="3"/>
              </a:spcBef>
            </a:pPr>
            <a:endParaRPr sz="918"/>
          </a:p>
          <a:p>
            <a:pPr marL="8637" marR="998037" indent="153312">
              <a:lnSpc>
                <a:spcPts val="748"/>
              </a:lnSpc>
            </a:pPr>
            <a:r>
              <a:rPr sz="748" b="1" spc="-14" dirty="0">
                <a:latin typeface="Tahoma"/>
                <a:cs typeface="Tahoma"/>
              </a:rPr>
              <a:t>Приволжский </a:t>
            </a:r>
            <a:r>
              <a:rPr sz="748" b="1" spc="-1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611825" y="2677971"/>
            <a:ext cx="1606966" cy="704801"/>
          </a:xfrm>
          <a:custGeom>
            <a:avLst/>
            <a:gdLst/>
            <a:ahLst/>
            <a:cxnLst/>
            <a:rect l="l" t="t" r="r" b="b"/>
            <a:pathLst>
              <a:path w="2362834" h="1036320">
                <a:moveTo>
                  <a:pt x="2362250" y="0"/>
                </a:moveTo>
                <a:lnTo>
                  <a:pt x="0" y="0"/>
                </a:lnTo>
                <a:lnTo>
                  <a:pt x="0" y="1036193"/>
                </a:lnTo>
                <a:lnTo>
                  <a:pt x="2362250" y="1036193"/>
                </a:lnTo>
                <a:lnTo>
                  <a:pt x="236225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42" name="object 42"/>
          <p:cNvSpPr txBox="1"/>
          <p:nvPr/>
        </p:nvSpPr>
        <p:spPr>
          <a:xfrm>
            <a:off x="5962101" y="2700037"/>
            <a:ext cx="988969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R="3455" indent="52687">
              <a:lnSpc>
                <a:spcPts val="748"/>
              </a:lnSpc>
              <a:spcBef>
                <a:spcPts val="218"/>
              </a:spcBef>
            </a:pPr>
            <a:r>
              <a:rPr sz="748" b="1" spc="-17" dirty="0">
                <a:latin typeface="Tahoma"/>
                <a:cs typeface="Tahoma"/>
              </a:rPr>
              <a:t>Дальневосточный </a:t>
            </a:r>
            <a:r>
              <a:rPr sz="748" b="1" spc="-14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24778" y="2752952"/>
            <a:ext cx="114461" cy="11444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5659271" y="3001706"/>
            <a:ext cx="246162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7" dirty="0">
                <a:solidFill>
                  <a:srgbClr val="020203"/>
                </a:solidFill>
                <a:latin typeface="Verdana"/>
                <a:cs typeface="Verdana"/>
              </a:rPr>
              <a:t>2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0" dirty="0">
                <a:solidFill>
                  <a:srgbClr val="020203"/>
                </a:solidFill>
                <a:latin typeface="Verdana"/>
                <a:cs typeface="Verdana"/>
              </a:rPr>
              <a:t>569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65895" y="2975967"/>
            <a:ext cx="567901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10" dirty="0">
                <a:solidFill>
                  <a:srgbClr val="020203"/>
                </a:solidFill>
                <a:latin typeface="Verdana"/>
                <a:cs typeface="Verdana"/>
              </a:rPr>
              <a:t>02</a:t>
            </a:r>
            <a:r>
              <a:rPr sz="680" spc="24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680" dirty="0">
                <a:solidFill>
                  <a:srgbClr val="020203"/>
                </a:solidFill>
                <a:latin typeface="Verdana"/>
                <a:cs typeface="Verdana"/>
              </a:rPr>
              <a:t>  </a:t>
            </a:r>
            <a:r>
              <a:rPr sz="680" spc="-78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20" baseline="2777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1020" spc="-97" baseline="277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41" baseline="2777" dirty="0">
                <a:solidFill>
                  <a:srgbClr val="020203"/>
                </a:solidFill>
                <a:latin typeface="Verdana"/>
                <a:cs typeface="Verdana"/>
              </a:rPr>
              <a:t>282</a:t>
            </a:r>
            <a:endParaRPr sz="1020" baseline="2777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15245" y="2957656"/>
            <a:ext cx="219819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78" dirty="0">
                <a:solidFill>
                  <a:srgbClr val="020203"/>
                </a:solidFill>
                <a:latin typeface="Verdana"/>
                <a:cs typeface="Verdana"/>
              </a:rPr>
              <a:t>751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13232" y="2933212"/>
            <a:ext cx="256959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31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3" dirty="0">
                <a:solidFill>
                  <a:srgbClr val="020203"/>
                </a:solidFill>
                <a:latin typeface="Verdana"/>
                <a:cs typeface="Verdana"/>
              </a:rPr>
              <a:t>260</a:t>
            </a:r>
            <a:endParaRPr sz="680" dirty="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77582" y="3238713"/>
            <a:ext cx="146963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  <a:tabLst>
                <a:tab pos="317420" algn="l"/>
                <a:tab pos="634407" algn="l"/>
                <a:tab pos="942758" algn="l"/>
                <a:tab pos="1260178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</p:txBody>
      </p:sp>
      <p:grpSp>
        <p:nvGrpSpPr>
          <p:cNvPr id="49" name="object 49"/>
          <p:cNvGrpSpPr/>
          <p:nvPr/>
        </p:nvGrpSpPr>
        <p:grpSpPr>
          <a:xfrm>
            <a:off x="1311125" y="3059713"/>
            <a:ext cx="5794319" cy="754466"/>
            <a:chOff x="552005" y="4498911"/>
            <a:chExt cx="8519795" cy="1109345"/>
          </a:xfrm>
        </p:grpSpPr>
        <p:sp>
          <p:nvSpPr>
            <p:cNvPr id="50" name="object 50"/>
            <p:cNvSpPr/>
            <p:nvPr/>
          </p:nvSpPr>
          <p:spPr>
            <a:xfrm>
              <a:off x="7025995" y="4498911"/>
              <a:ext cx="2045970" cy="260350"/>
            </a:xfrm>
            <a:custGeom>
              <a:avLst/>
              <a:gdLst/>
              <a:ahLst/>
              <a:cxnLst/>
              <a:rect l="l" t="t" r="r" b="b"/>
              <a:pathLst>
                <a:path w="2045970" h="260350">
                  <a:moveTo>
                    <a:pt x="186778" y="103162"/>
                  </a:moveTo>
                  <a:lnTo>
                    <a:pt x="0" y="103162"/>
                  </a:lnTo>
                  <a:lnTo>
                    <a:pt x="0" y="260248"/>
                  </a:lnTo>
                  <a:lnTo>
                    <a:pt x="186778" y="260248"/>
                  </a:lnTo>
                  <a:lnTo>
                    <a:pt x="186778" y="103162"/>
                  </a:lnTo>
                  <a:close/>
                </a:path>
                <a:path w="2045970" h="260350">
                  <a:moveTo>
                    <a:pt x="651052" y="76200"/>
                  </a:moveTo>
                  <a:lnTo>
                    <a:pt x="464273" y="76200"/>
                  </a:lnTo>
                  <a:lnTo>
                    <a:pt x="464273" y="260248"/>
                  </a:lnTo>
                  <a:lnTo>
                    <a:pt x="651052" y="260248"/>
                  </a:lnTo>
                  <a:lnTo>
                    <a:pt x="651052" y="76200"/>
                  </a:lnTo>
                  <a:close/>
                </a:path>
                <a:path w="2045970" h="260350">
                  <a:moveTo>
                    <a:pt x="1115352" y="59791"/>
                  </a:moveTo>
                  <a:lnTo>
                    <a:pt x="930363" y="59791"/>
                  </a:lnTo>
                  <a:lnTo>
                    <a:pt x="930363" y="260261"/>
                  </a:lnTo>
                  <a:lnTo>
                    <a:pt x="1115352" y="260261"/>
                  </a:lnTo>
                  <a:lnTo>
                    <a:pt x="1115352" y="59791"/>
                  </a:lnTo>
                  <a:close/>
                </a:path>
                <a:path w="2045970" h="260350">
                  <a:moveTo>
                    <a:pt x="1581429" y="31661"/>
                  </a:moveTo>
                  <a:lnTo>
                    <a:pt x="1394637" y="31661"/>
                  </a:lnTo>
                  <a:lnTo>
                    <a:pt x="1394637" y="260261"/>
                  </a:lnTo>
                  <a:lnTo>
                    <a:pt x="1581429" y="260261"/>
                  </a:lnTo>
                  <a:lnTo>
                    <a:pt x="1581429" y="31661"/>
                  </a:lnTo>
                  <a:close/>
                </a:path>
                <a:path w="2045970" h="260350">
                  <a:moveTo>
                    <a:pt x="2045677" y="0"/>
                  </a:moveTo>
                  <a:lnTo>
                    <a:pt x="1858899" y="0"/>
                  </a:lnTo>
                  <a:lnTo>
                    <a:pt x="1858899" y="260248"/>
                  </a:lnTo>
                  <a:lnTo>
                    <a:pt x="2045677" y="260248"/>
                  </a:lnTo>
                  <a:lnTo>
                    <a:pt x="2045677" y="0"/>
                  </a:lnTo>
                  <a:close/>
                </a:path>
              </a:pathLst>
            </a:custGeom>
            <a:solidFill>
              <a:srgbClr val="248F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51" name="object 51"/>
            <p:cNvSpPr/>
            <p:nvPr/>
          </p:nvSpPr>
          <p:spPr>
            <a:xfrm>
              <a:off x="552005" y="4572012"/>
              <a:ext cx="2362835" cy="1036319"/>
            </a:xfrm>
            <a:custGeom>
              <a:avLst/>
              <a:gdLst/>
              <a:ahLst/>
              <a:cxnLst/>
              <a:rect l="l" t="t" r="r" b="b"/>
              <a:pathLst>
                <a:path w="2362835" h="1036320">
                  <a:moveTo>
                    <a:pt x="2362250" y="0"/>
                  </a:moveTo>
                  <a:lnTo>
                    <a:pt x="0" y="0"/>
                  </a:lnTo>
                  <a:lnTo>
                    <a:pt x="0" y="1036192"/>
                  </a:lnTo>
                  <a:lnTo>
                    <a:pt x="2362250" y="1036192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652763" y="3125373"/>
            <a:ext cx="997606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3455" indent="301873">
              <a:lnSpc>
                <a:spcPts val="748"/>
              </a:lnSpc>
              <a:spcBef>
                <a:spcPts val="218"/>
              </a:spcBef>
            </a:pPr>
            <a:r>
              <a:rPr sz="748" b="1" spc="-34" dirty="0">
                <a:latin typeface="Tahoma"/>
                <a:cs typeface="Tahoma"/>
              </a:rPr>
              <a:t>Южный </a:t>
            </a:r>
            <a:r>
              <a:rPr sz="748" b="1" spc="-31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53" name="object 5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6318" y="3178271"/>
            <a:ext cx="114461" cy="114444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1352178" y="3457693"/>
            <a:ext cx="26257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7" dirty="0">
                <a:solidFill>
                  <a:srgbClr val="020203"/>
                </a:solidFill>
                <a:latin typeface="Verdana"/>
                <a:cs typeface="Verdana"/>
              </a:rPr>
              <a:t>2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10" dirty="0">
                <a:solidFill>
                  <a:srgbClr val="020203"/>
                </a:solidFill>
                <a:latin typeface="Verdana"/>
                <a:cs typeface="Verdana"/>
              </a:rPr>
              <a:t>430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67352" y="3431954"/>
            <a:ext cx="253072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374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76912" y="3407424"/>
            <a:ext cx="25134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20" dirty="0">
                <a:solidFill>
                  <a:srgbClr val="020203"/>
                </a:solidFill>
                <a:latin typeface="Verdana"/>
                <a:cs typeface="Verdana"/>
              </a:rPr>
              <a:t>952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75589" y="3315610"/>
            <a:ext cx="600291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25912">
              <a:spcBef>
                <a:spcPts val="68"/>
              </a:spcBef>
            </a:pPr>
            <a:r>
              <a:rPr sz="1020" spc="-15" baseline="-36111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1020" spc="-97" baseline="-36111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30" baseline="-36111" dirty="0">
                <a:solidFill>
                  <a:srgbClr val="020203"/>
                </a:solidFill>
                <a:latin typeface="Verdana"/>
                <a:cs typeface="Verdana"/>
              </a:rPr>
              <a:t>03</a:t>
            </a:r>
            <a:r>
              <a:rPr sz="1020" spc="51" baseline="-36111" dirty="0">
                <a:solidFill>
                  <a:srgbClr val="020203"/>
                </a:solidFill>
                <a:latin typeface="Verdana"/>
                <a:cs typeface="Verdana"/>
              </a:rPr>
              <a:t>0</a:t>
            </a:r>
            <a:r>
              <a:rPr sz="1020" baseline="-36111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25" baseline="-36111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14" dirty="0">
                <a:solidFill>
                  <a:srgbClr val="020203"/>
                </a:solidFill>
                <a:latin typeface="Verdana"/>
                <a:cs typeface="Verdana"/>
              </a:rPr>
              <a:t>6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7" dirty="0">
                <a:solidFill>
                  <a:srgbClr val="020203"/>
                </a:solidFill>
                <a:latin typeface="Verdana"/>
                <a:cs typeface="Verdana"/>
              </a:rPr>
              <a:t>398</a:t>
            </a:r>
            <a:endParaRPr sz="680"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414357" y="3445540"/>
            <a:ext cx="1385851" cy="220251"/>
          </a:xfrm>
          <a:custGeom>
            <a:avLst/>
            <a:gdLst/>
            <a:ahLst/>
            <a:cxnLst/>
            <a:rect l="l" t="t" r="r" b="b"/>
            <a:pathLst>
              <a:path w="2037714" h="323850">
                <a:moveTo>
                  <a:pt x="185242" y="200698"/>
                </a:moveTo>
                <a:lnTo>
                  <a:pt x="0" y="200698"/>
                </a:lnTo>
                <a:lnTo>
                  <a:pt x="0" y="323354"/>
                </a:lnTo>
                <a:lnTo>
                  <a:pt x="185242" y="323354"/>
                </a:lnTo>
                <a:lnTo>
                  <a:pt x="185242" y="200698"/>
                </a:lnTo>
                <a:close/>
              </a:path>
              <a:path w="2037714" h="323850">
                <a:moveTo>
                  <a:pt x="647255" y="153619"/>
                </a:moveTo>
                <a:lnTo>
                  <a:pt x="464197" y="153619"/>
                </a:lnTo>
                <a:lnTo>
                  <a:pt x="464197" y="323354"/>
                </a:lnTo>
                <a:lnTo>
                  <a:pt x="647255" y="323354"/>
                </a:lnTo>
                <a:lnTo>
                  <a:pt x="647255" y="153619"/>
                </a:lnTo>
                <a:close/>
              </a:path>
              <a:path w="2037714" h="323850">
                <a:moveTo>
                  <a:pt x="1111453" y="123888"/>
                </a:moveTo>
                <a:lnTo>
                  <a:pt x="926211" y="123888"/>
                </a:lnTo>
                <a:lnTo>
                  <a:pt x="926211" y="323354"/>
                </a:lnTo>
                <a:lnTo>
                  <a:pt x="1111453" y="323354"/>
                </a:lnTo>
                <a:lnTo>
                  <a:pt x="1111453" y="123888"/>
                </a:lnTo>
                <a:close/>
              </a:path>
              <a:path w="2037714" h="323850">
                <a:moveTo>
                  <a:pt x="1573479" y="69380"/>
                </a:moveTo>
                <a:lnTo>
                  <a:pt x="1388237" y="69380"/>
                </a:lnTo>
                <a:lnTo>
                  <a:pt x="1388237" y="323342"/>
                </a:lnTo>
                <a:lnTo>
                  <a:pt x="1573479" y="323342"/>
                </a:lnTo>
                <a:lnTo>
                  <a:pt x="1573479" y="69380"/>
                </a:lnTo>
                <a:close/>
              </a:path>
              <a:path w="2037714" h="323850">
                <a:moveTo>
                  <a:pt x="2037664" y="0"/>
                </a:moveTo>
                <a:lnTo>
                  <a:pt x="1852422" y="0"/>
                </a:lnTo>
                <a:lnTo>
                  <a:pt x="1852422" y="323354"/>
                </a:lnTo>
                <a:lnTo>
                  <a:pt x="2037664" y="323354"/>
                </a:lnTo>
                <a:lnTo>
                  <a:pt x="2037664" y="0"/>
                </a:lnTo>
                <a:close/>
              </a:path>
            </a:pathLst>
          </a:custGeom>
          <a:solidFill>
            <a:srgbClr val="248FA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59" name="object 59"/>
          <p:cNvSpPr txBox="1"/>
          <p:nvPr/>
        </p:nvSpPr>
        <p:spPr>
          <a:xfrm>
            <a:off x="1368244" y="3670170"/>
            <a:ext cx="1478270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326057" algn="l"/>
                <a:tab pos="643045" algn="l"/>
                <a:tab pos="951395" algn="l"/>
                <a:tab pos="1268815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 dirty="0"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77195" y="3980323"/>
            <a:ext cx="114461" cy="114444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2055588" y="4223014"/>
            <a:ext cx="13733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19" dirty="0">
                <a:solidFill>
                  <a:srgbClr val="020203"/>
                </a:solidFill>
                <a:latin typeface="Verdana"/>
                <a:cs typeface="Verdana"/>
              </a:rPr>
              <a:t>911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18767" y="4197274"/>
            <a:ext cx="547172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323034" algn="l"/>
              </a:tabLst>
            </a:pPr>
            <a:r>
              <a:rPr sz="680" spc="-163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20" dirty="0">
                <a:solidFill>
                  <a:srgbClr val="020203"/>
                </a:solidFill>
                <a:latin typeface="Verdana"/>
                <a:cs typeface="Verdana"/>
              </a:rPr>
              <a:t>29</a:t>
            </a:r>
            <a:r>
              <a:rPr sz="680" spc="-7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680" dirty="0">
                <a:solidFill>
                  <a:srgbClr val="020203"/>
                </a:solidFill>
                <a:latin typeface="Verdana"/>
                <a:cs typeface="Verdana"/>
              </a:rPr>
              <a:t>	</a:t>
            </a:r>
            <a:r>
              <a:rPr sz="1020" spc="-244" baseline="2777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97" baseline="2777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30" baseline="2777" dirty="0">
                <a:solidFill>
                  <a:srgbClr val="020203"/>
                </a:solidFill>
                <a:latin typeface="Verdana"/>
                <a:cs typeface="Verdana"/>
              </a:rPr>
              <a:t>259</a:t>
            </a:r>
            <a:endParaRPr sz="1020" baseline="2777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947474" y="4166699"/>
            <a:ext cx="23968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63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dirty="0">
                <a:solidFill>
                  <a:srgbClr val="020203"/>
                </a:solidFill>
                <a:latin typeface="Verdana"/>
                <a:cs typeface="Verdana"/>
              </a:rPr>
              <a:t>580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93639" y="3927421"/>
            <a:ext cx="1195831" cy="312089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201248" indent="11228">
              <a:lnSpc>
                <a:spcPts val="748"/>
              </a:lnSpc>
              <a:spcBef>
                <a:spcPts val="218"/>
              </a:spcBef>
            </a:pPr>
            <a:r>
              <a:rPr sz="748" b="1" spc="-10" dirty="0">
                <a:latin typeface="Tahoma"/>
                <a:cs typeface="Tahoma"/>
              </a:rPr>
              <a:t>Северо-Кавказский </a:t>
            </a:r>
            <a:r>
              <a:rPr sz="748" b="1" spc="-211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  <a:p>
            <a:pPr marR="3455" algn="r">
              <a:spcBef>
                <a:spcPts val="44"/>
              </a:spcBef>
            </a:pPr>
            <a:r>
              <a:rPr sz="680" spc="-163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0" dirty="0">
                <a:solidFill>
                  <a:srgbClr val="020203"/>
                </a:solidFill>
                <a:latin typeface="Verdana"/>
                <a:cs typeface="Verdana"/>
              </a:rPr>
              <a:t>843</a:t>
            </a:r>
            <a:endParaRPr sz="680" dirty="0">
              <a:latin typeface="Verdana"/>
              <a:cs typeface="Verdan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061954" y="4272396"/>
            <a:ext cx="1375919" cy="155471"/>
          </a:xfrm>
          <a:custGeom>
            <a:avLst/>
            <a:gdLst/>
            <a:ahLst/>
            <a:cxnLst/>
            <a:rect l="l" t="t" r="r" b="b"/>
            <a:pathLst>
              <a:path w="2023110" h="228600">
                <a:moveTo>
                  <a:pt x="184073" y="115824"/>
                </a:moveTo>
                <a:lnTo>
                  <a:pt x="0" y="115824"/>
                </a:lnTo>
                <a:lnTo>
                  <a:pt x="0" y="228600"/>
                </a:lnTo>
                <a:lnTo>
                  <a:pt x="184073" y="228600"/>
                </a:lnTo>
                <a:lnTo>
                  <a:pt x="184073" y="115824"/>
                </a:lnTo>
                <a:close/>
              </a:path>
              <a:path w="2023110" h="228600">
                <a:moveTo>
                  <a:pt x="643318" y="68580"/>
                </a:moveTo>
                <a:lnTo>
                  <a:pt x="459244" y="68580"/>
                </a:lnTo>
                <a:lnTo>
                  <a:pt x="459244" y="228600"/>
                </a:lnTo>
                <a:lnTo>
                  <a:pt x="643318" y="228600"/>
                </a:lnTo>
                <a:lnTo>
                  <a:pt x="643318" y="68580"/>
                </a:lnTo>
                <a:close/>
              </a:path>
              <a:path w="2023110" h="228600">
                <a:moveTo>
                  <a:pt x="1102550" y="73152"/>
                </a:moveTo>
                <a:lnTo>
                  <a:pt x="918476" y="73152"/>
                </a:lnTo>
                <a:lnTo>
                  <a:pt x="918476" y="228600"/>
                </a:lnTo>
                <a:lnTo>
                  <a:pt x="1102550" y="228600"/>
                </a:lnTo>
                <a:lnTo>
                  <a:pt x="1102550" y="73152"/>
                </a:lnTo>
                <a:close/>
              </a:path>
              <a:path w="2023110" h="228600">
                <a:moveTo>
                  <a:pt x="1563662" y="33528"/>
                </a:moveTo>
                <a:lnTo>
                  <a:pt x="1379588" y="33528"/>
                </a:lnTo>
                <a:lnTo>
                  <a:pt x="1379588" y="228600"/>
                </a:lnTo>
                <a:lnTo>
                  <a:pt x="1563662" y="228600"/>
                </a:lnTo>
                <a:lnTo>
                  <a:pt x="1563662" y="33528"/>
                </a:lnTo>
                <a:close/>
              </a:path>
              <a:path w="2023110" h="228600">
                <a:moveTo>
                  <a:pt x="2022894" y="0"/>
                </a:moveTo>
                <a:lnTo>
                  <a:pt x="1838820" y="0"/>
                </a:lnTo>
                <a:lnTo>
                  <a:pt x="1838820" y="228600"/>
                </a:lnTo>
                <a:lnTo>
                  <a:pt x="2022894" y="228600"/>
                </a:lnTo>
                <a:lnTo>
                  <a:pt x="2022894" y="0"/>
                </a:lnTo>
                <a:close/>
              </a:path>
            </a:pathLst>
          </a:custGeom>
          <a:solidFill>
            <a:srgbClr val="248FA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66" name="object 66"/>
          <p:cNvSpPr txBox="1"/>
          <p:nvPr/>
        </p:nvSpPr>
        <p:spPr>
          <a:xfrm>
            <a:off x="2009120" y="4435491"/>
            <a:ext cx="1478270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326057" algn="l"/>
                <a:tab pos="643045" algn="l"/>
                <a:tab pos="951395" algn="l"/>
                <a:tab pos="1268815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</p:txBody>
      </p:sp>
      <p:pic>
        <p:nvPicPr>
          <p:cNvPr id="67" name="object 6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42886" y="1412825"/>
            <a:ext cx="114461" cy="114444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3259331" y="1359912"/>
            <a:ext cx="1234267" cy="33773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240116" indent="52255">
              <a:lnSpc>
                <a:spcPts val="748"/>
              </a:lnSpc>
              <a:spcBef>
                <a:spcPts val="218"/>
              </a:spcBef>
            </a:pPr>
            <a:r>
              <a:rPr sz="748" b="1" spc="-14" dirty="0">
                <a:latin typeface="Tahoma"/>
                <a:cs typeface="Tahoma"/>
              </a:rPr>
              <a:t>Северо-Западный </a:t>
            </a:r>
            <a:r>
              <a:rPr sz="748" b="1" spc="-1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 dirty="0">
              <a:latin typeface="Tahoma"/>
              <a:cs typeface="Tahoma"/>
            </a:endParaRPr>
          </a:p>
          <a:p>
            <a:pPr marR="3455" algn="r">
              <a:spcBef>
                <a:spcPts val="187"/>
              </a:spcBef>
            </a:pPr>
            <a:r>
              <a:rPr sz="680" spc="7" dirty="0">
                <a:solidFill>
                  <a:srgbClr val="020203"/>
                </a:solidFill>
                <a:latin typeface="Verdana"/>
                <a:cs typeface="Verdana"/>
              </a:rPr>
              <a:t>2</a:t>
            </a:r>
            <a:r>
              <a:rPr sz="680" spc="20" dirty="0">
                <a:solidFill>
                  <a:srgbClr val="020203"/>
                </a:solidFill>
                <a:latin typeface="Verdana"/>
                <a:cs typeface="Verdana"/>
              </a:rPr>
              <a:t>0</a:t>
            </a:r>
            <a:r>
              <a:rPr sz="680" spc="-65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78" dirty="0">
                <a:solidFill>
                  <a:srgbClr val="020203"/>
                </a:solidFill>
                <a:latin typeface="Verdana"/>
                <a:cs typeface="Verdana"/>
              </a:rPr>
              <a:t>137</a:t>
            </a:r>
            <a:endParaRPr sz="680" dirty="0">
              <a:latin typeface="Verdana"/>
              <a:cs typeface="Verdana"/>
            </a:endParaRPr>
          </a:p>
        </p:txBody>
      </p:sp>
      <p:graphicFrame>
        <p:nvGraphicFramePr>
          <p:cNvPr id="69" name="object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1182"/>
              </p:ext>
            </p:extLst>
          </p:nvPr>
        </p:nvGraphicFramePr>
        <p:xfrm>
          <a:off x="2935254" y="1678421"/>
          <a:ext cx="1636668" cy="46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729">
                <a:tc>
                  <a:txBody>
                    <a:bodyPr/>
                    <a:lstStyle/>
                    <a:p>
                      <a:pPr marR="3175" algn="ctr">
                        <a:lnSpc>
                          <a:spcPts val="1110"/>
                        </a:lnSpc>
                      </a:pPr>
                      <a:r>
                        <a:rPr sz="700" spc="-2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70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700" spc="-95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081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19"/>
                        </a:lnSpc>
                      </a:pPr>
                      <a:r>
                        <a:rPr sz="700" spc="-2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70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700" spc="-95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061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735"/>
                        </a:lnSpc>
                      </a:pPr>
                      <a:r>
                        <a:rPr sz="700" spc="-2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70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6</a:t>
                      </a:r>
                      <a:r>
                        <a:rPr sz="700" spc="-95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117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595"/>
                        </a:lnSpc>
                      </a:pPr>
                      <a:r>
                        <a:rPr sz="700" spc="-2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70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7</a:t>
                      </a:r>
                      <a:r>
                        <a:rPr sz="700" spc="-95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020203"/>
                          </a:solidFill>
                          <a:latin typeface="Verdana"/>
                          <a:cs typeface="Verdana"/>
                        </a:rPr>
                        <a:t>876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30">
                <a:tc>
                  <a:txBody>
                    <a:bodyPr/>
                    <a:lstStyle/>
                    <a:p>
                      <a:pPr marR="8255" algn="ctr">
                        <a:lnSpc>
                          <a:spcPts val="1080"/>
                        </a:lnSpc>
                        <a:spcBef>
                          <a:spcPts val="175"/>
                        </a:spcBef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115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1080"/>
                        </a:lnSpc>
                        <a:spcBef>
                          <a:spcPts val="175"/>
                        </a:spcBef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115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080"/>
                        </a:lnSpc>
                        <a:spcBef>
                          <a:spcPts val="175"/>
                        </a:spcBef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175"/>
                        </a:spcBef>
                      </a:pPr>
                      <a:r>
                        <a:rPr sz="700" spc="15" dirty="0">
                          <a:latin typeface="Arial"/>
                          <a:cs typeface="Arial"/>
                        </a:rPr>
                        <a:t>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115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080"/>
                        </a:lnSpc>
                        <a:spcBef>
                          <a:spcPts val="175"/>
                        </a:spcBef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2019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51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object 70"/>
          <p:cNvSpPr/>
          <p:nvPr/>
        </p:nvSpPr>
        <p:spPr>
          <a:xfrm>
            <a:off x="3025521" y="1803507"/>
            <a:ext cx="126536" cy="125672"/>
          </a:xfrm>
          <a:custGeom>
            <a:avLst/>
            <a:gdLst/>
            <a:ahLst/>
            <a:cxnLst/>
            <a:rect l="l" t="t" r="r" b="b"/>
            <a:pathLst>
              <a:path w="186054" h="184785">
                <a:moveTo>
                  <a:pt x="186029" y="0"/>
                </a:moveTo>
                <a:lnTo>
                  <a:pt x="0" y="0"/>
                </a:lnTo>
                <a:lnTo>
                  <a:pt x="0" y="184403"/>
                </a:lnTo>
                <a:lnTo>
                  <a:pt x="186029" y="184403"/>
                </a:lnTo>
                <a:lnTo>
                  <a:pt x="186029" y="0"/>
                </a:lnTo>
                <a:close/>
              </a:path>
            </a:pathLst>
          </a:custGeom>
          <a:solidFill>
            <a:srgbClr val="248FA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1" name="object 71"/>
          <p:cNvSpPr/>
          <p:nvPr/>
        </p:nvSpPr>
        <p:spPr>
          <a:xfrm>
            <a:off x="3341162" y="1782778"/>
            <a:ext cx="126536" cy="146402"/>
          </a:xfrm>
          <a:custGeom>
            <a:avLst/>
            <a:gdLst/>
            <a:ahLst/>
            <a:cxnLst/>
            <a:rect l="l" t="t" r="r" b="b"/>
            <a:pathLst>
              <a:path w="186054" h="215264">
                <a:moveTo>
                  <a:pt x="186029" y="0"/>
                </a:moveTo>
                <a:lnTo>
                  <a:pt x="0" y="0"/>
                </a:lnTo>
                <a:lnTo>
                  <a:pt x="0" y="214884"/>
                </a:lnTo>
                <a:lnTo>
                  <a:pt x="186029" y="214884"/>
                </a:lnTo>
                <a:lnTo>
                  <a:pt x="186029" y="0"/>
                </a:lnTo>
                <a:close/>
              </a:path>
            </a:pathLst>
          </a:custGeom>
          <a:solidFill>
            <a:srgbClr val="248FA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2" name="object 72"/>
          <p:cNvSpPr/>
          <p:nvPr/>
        </p:nvSpPr>
        <p:spPr>
          <a:xfrm>
            <a:off x="3656802" y="1762048"/>
            <a:ext cx="126536" cy="167131"/>
          </a:xfrm>
          <a:custGeom>
            <a:avLst/>
            <a:gdLst/>
            <a:ahLst/>
            <a:cxnLst/>
            <a:rect l="l" t="t" r="r" b="b"/>
            <a:pathLst>
              <a:path w="186054" h="245744">
                <a:moveTo>
                  <a:pt x="186029" y="0"/>
                </a:moveTo>
                <a:lnTo>
                  <a:pt x="0" y="0"/>
                </a:lnTo>
                <a:lnTo>
                  <a:pt x="0" y="245363"/>
                </a:lnTo>
                <a:lnTo>
                  <a:pt x="186029" y="245363"/>
                </a:lnTo>
                <a:lnTo>
                  <a:pt x="186029" y="0"/>
                </a:lnTo>
                <a:close/>
              </a:path>
            </a:pathLst>
          </a:custGeom>
          <a:solidFill>
            <a:srgbClr val="248FA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3" name="object 73"/>
          <p:cNvSpPr/>
          <p:nvPr/>
        </p:nvSpPr>
        <p:spPr>
          <a:xfrm>
            <a:off x="3972443" y="1743391"/>
            <a:ext cx="126536" cy="185702"/>
          </a:xfrm>
          <a:custGeom>
            <a:avLst/>
            <a:gdLst/>
            <a:ahLst/>
            <a:cxnLst/>
            <a:rect l="l" t="t" r="r" b="b"/>
            <a:pathLst>
              <a:path w="186054" h="273050">
                <a:moveTo>
                  <a:pt x="186029" y="0"/>
                </a:moveTo>
                <a:lnTo>
                  <a:pt x="0" y="0"/>
                </a:lnTo>
                <a:lnTo>
                  <a:pt x="0" y="272796"/>
                </a:lnTo>
                <a:lnTo>
                  <a:pt x="186029" y="272796"/>
                </a:lnTo>
                <a:lnTo>
                  <a:pt x="186029" y="0"/>
                </a:lnTo>
                <a:close/>
              </a:path>
            </a:pathLst>
          </a:custGeom>
          <a:solidFill>
            <a:srgbClr val="248FA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4" name="object 74"/>
          <p:cNvSpPr/>
          <p:nvPr/>
        </p:nvSpPr>
        <p:spPr>
          <a:xfrm>
            <a:off x="4288084" y="1719553"/>
            <a:ext cx="125241" cy="209454"/>
          </a:xfrm>
          <a:custGeom>
            <a:avLst/>
            <a:gdLst/>
            <a:ahLst/>
            <a:cxnLst/>
            <a:rect l="l" t="t" r="r" b="b"/>
            <a:pathLst>
              <a:path w="184150" h="307975">
                <a:moveTo>
                  <a:pt x="184111" y="0"/>
                </a:moveTo>
                <a:lnTo>
                  <a:pt x="0" y="0"/>
                </a:lnTo>
                <a:lnTo>
                  <a:pt x="0" y="307848"/>
                </a:lnTo>
                <a:lnTo>
                  <a:pt x="184111" y="307848"/>
                </a:lnTo>
                <a:lnTo>
                  <a:pt x="184111" y="0"/>
                </a:lnTo>
                <a:close/>
              </a:path>
            </a:pathLst>
          </a:custGeom>
          <a:solidFill>
            <a:srgbClr val="248FA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5" name="object 75"/>
          <p:cNvSpPr/>
          <p:nvPr/>
        </p:nvSpPr>
        <p:spPr>
          <a:xfrm>
            <a:off x="4733724" y="3672545"/>
            <a:ext cx="1606966" cy="821837"/>
          </a:xfrm>
          <a:custGeom>
            <a:avLst/>
            <a:gdLst/>
            <a:ahLst/>
            <a:cxnLst/>
            <a:rect l="l" t="t" r="r" b="b"/>
            <a:pathLst>
              <a:path w="2362834" h="1208404">
                <a:moveTo>
                  <a:pt x="2362250" y="0"/>
                </a:moveTo>
                <a:lnTo>
                  <a:pt x="0" y="0"/>
                </a:lnTo>
                <a:lnTo>
                  <a:pt x="0" y="1207935"/>
                </a:lnTo>
                <a:lnTo>
                  <a:pt x="2362250" y="1207935"/>
                </a:lnTo>
                <a:lnTo>
                  <a:pt x="236225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76" name="object 76"/>
          <p:cNvSpPr txBox="1"/>
          <p:nvPr/>
        </p:nvSpPr>
        <p:spPr>
          <a:xfrm>
            <a:off x="5084003" y="3670641"/>
            <a:ext cx="988969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R="3455" indent="223273">
              <a:lnSpc>
                <a:spcPts val="748"/>
              </a:lnSpc>
              <a:spcBef>
                <a:spcPts val="218"/>
              </a:spcBef>
            </a:pPr>
            <a:r>
              <a:rPr sz="748" b="1" spc="-7" dirty="0">
                <a:latin typeface="Tahoma"/>
                <a:cs typeface="Tahoma"/>
              </a:rPr>
              <a:t>Сибирский </a:t>
            </a:r>
            <a:r>
              <a:rPr sz="748" b="1" spc="-3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77" name="object 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40557" y="3723567"/>
            <a:ext cx="114461" cy="114444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4768067" y="4027408"/>
            <a:ext cx="25825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90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163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dirty="0">
                <a:solidFill>
                  <a:srgbClr val="020203"/>
                </a:solidFill>
                <a:latin typeface="Verdana"/>
                <a:cs typeface="Verdana"/>
              </a:rPr>
              <a:t>609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057589" y="3891543"/>
            <a:ext cx="126147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7275">
              <a:spcBef>
                <a:spcPts val="68"/>
              </a:spcBef>
            </a:pPr>
            <a:r>
              <a:rPr sz="1020" spc="-142" baseline="-50000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02" baseline="-50000" dirty="0">
                <a:solidFill>
                  <a:srgbClr val="020203"/>
                </a:solidFill>
                <a:latin typeface="Verdana"/>
                <a:cs typeface="Verdana"/>
              </a:rPr>
              <a:t>4</a:t>
            </a:r>
            <a:r>
              <a:rPr sz="1020" spc="-137" baseline="-5000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20" baseline="-50000" dirty="0">
                <a:solidFill>
                  <a:srgbClr val="020203"/>
                </a:solidFill>
                <a:latin typeface="Verdana"/>
                <a:cs typeface="Verdana"/>
              </a:rPr>
              <a:t>85</a:t>
            </a:r>
            <a:r>
              <a:rPr sz="1020" spc="20" baseline="-50000" dirty="0">
                <a:solidFill>
                  <a:srgbClr val="020203"/>
                </a:solidFill>
                <a:latin typeface="Verdana"/>
                <a:cs typeface="Verdana"/>
              </a:rPr>
              <a:t>0</a:t>
            </a:r>
            <a:r>
              <a:rPr sz="1020" baseline="-5000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78" baseline="-50000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73" baseline="-44444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33" baseline="-44444" dirty="0">
                <a:solidFill>
                  <a:srgbClr val="020203"/>
                </a:solidFill>
                <a:latin typeface="Verdana"/>
                <a:cs typeface="Verdana"/>
              </a:rPr>
              <a:t>5</a:t>
            </a:r>
            <a:r>
              <a:rPr sz="1020" spc="-137" baseline="-44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25" baseline="-44444" dirty="0">
                <a:solidFill>
                  <a:srgbClr val="020203"/>
                </a:solidFill>
                <a:latin typeface="Verdana"/>
                <a:cs typeface="Verdana"/>
              </a:rPr>
              <a:t>49</a:t>
            </a:r>
            <a:r>
              <a:rPr sz="1020" spc="15" baseline="-44444" dirty="0">
                <a:solidFill>
                  <a:srgbClr val="020203"/>
                </a:solidFill>
                <a:latin typeface="Verdana"/>
                <a:cs typeface="Verdana"/>
              </a:rPr>
              <a:t>3</a:t>
            </a:r>
            <a:r>
              <a:rPr sz="1020" baseline="-44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53" baseline="-44444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178" baseline="-16666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1020" spc="-137" baseline="-16666" dirty="0">
                <a:solidFill>
                  <a:srgbClr val="020203"/>
                </a:solidFill>
                <a:latin typeface="Verdana"/>
                <a:cs typeface="Verdana"/>
              </a:rPr>
              <a:t>7 </a:t>
            </a:r>
            <a:r>
              <a:rPr sz="1020" spc="10" baseline="-16666" dirty="0">
                <a:solidFill>
                  <a:srgbClr val="020203"/>
                </a:solidFill>
                <a:latin typeface="Verdana"/>
                <a:cs typeface="Verdana"/>
              </a:rPr>
              <a:t>49</a:t>
            </a:r>
            <a:r>
              <a:rPr sz="1020" spc="51" baseline="-16666" dirty="0">
                <a:solidFill>
                  <a:srgbClr val="020203"/>
                </a:solidFill>
                <a:latin typeface="Verdana"/>
                <a:cs typeface="Verdana"/>
              </a:rPr>
              <a:t>0</a:t>
            </a:r>
            <a:r>
              <a:rPr sz="1020" baseline="-16666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1020" spc="-61" baseline="-16666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102" dirty="0">
                <a:solidFill>
                  <a:srgbClr val="020203"/>
                </a:solidFill>
                <a:latin typeface="Verdana"/>
                <a:cs typeface="Verdana"/>
              </a:rPr>
              <a:t>1</a:t>
            </a:r>
            <a:r>
              <a:rPr sz="680" spc="-75" dirty="0">
                <a:solidFill>
                  <a:srgbClr val="020203"/>
                </a:solidFill>
                <a:latin typeface="Verdana"/>
                <a:cs typeface="Verdana"/>
              </a:rPr>
              <a:t>9</a:t>
            </a:r>
            <a:r>
              <a:rPr sz="680" spc="-92" dirty="0">
                <a:solidFill>
                  <a:srgbClr val="020203"/>
                </a:solidFill>
                <a:latin typeface="Verdana"/>
                <a:cs typeface="Verdana"/>
              </a:rPr>
              <a:t> </a:t>
            </a:r>
            <a:r>
              <a:rPr sz="680" spc="-37" dirty="0">
                <a:solidFill>
                  <a:srgbClr val="020203"/>
                </a:solidFill>
                <a:latin typeface="Verdana"/>
                <a:cs typeface="Verdana"/>
              </a:rPr>
              <a:t>285</a:t>
            </a:r>
            <a:endParaRPr sz="680" dirty="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787242" y="4350097"/>
            <a:ext cx="148172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  <a:tabLst>
                <a:tab pos="329512" algn="l"/>
                <a:tab pos="640454" algn="l"/>
                <a:tab pos="954850" algn="l"/>
                <a:tab pos="1272270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/>
          </a:p>
        </p:txBody>
      </p:sp>
      <p:sp>
        <p:nvSpPr>
          <p:cNvPr id="81" name="object 81"/>
          <p:cNvSpPr/>
          <p:nvPr/>
        </p:nvSpPr>
        <p:spPr>
          <a:xfrm>
            <a:off x="4832423" y="4022329"/>
            <a:ext cx="1401399" cy="323898"/>
          </a:xfrm>
          <a:custGeom>
            <a:avLst/>
            <a:gdLst/>
            <a:ahLst/>
            <a:cxnLst/>
            <a:rect l="l" t="t" r="r" b="b"/>
            <a:pathLst>
              <a:path w="2060575" h="476250">
                <a:moveTo>
                  <a:pt x="188188" y="188899"/>
                </a:moveTo>
                <a:lnTo>
                  <a:pt x="0" y="188899"/>
                </a:lnTo>
                <a:lnTo>
                  <a:pt x="0" y="475691"/>
                </a:lnTo>
                <a:lnTo>
                  <a:pt x="188188" y="475691"/>
                </a:lnTo>
                <a:lnTo>
                  <a:pt x="188188" y="188899"/>
                </a:lnTo>
                <a:close/>
              </a:path>
              <a:path w="2060575" h="476250">
                <a:moveTo>
                  <a:pt x="654799" y="109905"/>
                </a:moveTo>
                <a:lnTo>
                  <a:pt x="468541" y="109905"/>
                </a:lnTo>
                <a:lnTo>
                  <a:pt x="468541" y="475691"/>
                </a:lnTo>
                <a:lnTo>
                  <a:pt x="654799" y="475691"/>
                </a:lnTo>
                <a:lnTo>
                  <a:pt x="654799" y="109905"/>
                </a:lnTo>
                <a:close/>
              </a:path>
              <a:path w="2060575" h="476250">
                <a:moveTo>
                  <a:pt x="1123340" y="94449"/>
                </a:moveTo>
                <a:lnTo>
                  <a:pt x="937082" y="94449"/>
                </a:lnTo>
                <a:lnTo>
                  <a:pt x="937082" y="475691"/>
                </a:lnTo>
                <a:lnTo>
                  <a:pt x="1123340" y="475691"/>
                </a:lnTo>
                <a:lnTo>
                  <a:pt x="1123340" y="94449"/>
                </a:lnTo>
                <a:close/>
              </a:path>
              <a:path w="2060575" h="476250">
                <a:moveTo>
                  <a:pt x="1591894" y="44653"/>
                </a:moveTo>
                <a:lnTo>
                  <a:pt x="1403705" y="44653"/>
                </a:lnTo>
                <a:lnTo>
                  <a:pt x="1403705" y="475691"/>
                </a:lnTo>
                <a:lnTo>
                  <a:pt x="1591894" y="475691"/>
                </a:lnTo>
                <a:lnTo>
                  <a:pt x="1591894" y="44653"/>
                </a:lnTo>
                <a:close/>
              </a:path>
              <a:path w="2060575" h="476250">
                <a:moveTo>
                  <a:pt x="2060422" y="0"/>
                </a:moveTo>
                <a:lnTo>
                  <a:pt x="1872234" y="0"/>
                </a:lnTo>
                <a:lnTo>
                  <a:pt x="1872234" y="475703"/>
                </a:lnTo>
                <a:lnTo>
                  <a:pt x="2060422" y="475703"/>
                </a:lnTo>
                <a:lnTo>
                  <a:pt x="2060422" y="0"/>
                </a:lnTo>
                <a:close/>
              </a:path>
            </a:pathLst>
          </a:custGeom>
          <a:solidFill>
            <a:srgbClr val="248FA8"/>
          </a:solidFill>
        </p:spPr>
        <p:txBody>
          <a:bodyPr wrap="square" lIns="0" tIns="0" rIns="0" bIns="0" rtlCol="0"/>
          <a:lstStyle/>
          <a:p>
            <a:endParaRPr sz="952"/>
          </a:p>
        </p:txBody>
      </p:sp>
      <p:sp>
        <p:nvSpPr>
          <p:cNvPr id="83" name="TextBox 149">
            <a:extLst>
              <a:ext uri="{FF2B5EF4-FFF2-40B4-BE49-F238E27FC236}">
                <a16:creationId xmlns:a16="http://schemas.microsoft.com/office/drawing/2014/main" id="{A5495FAC-9752-47E5-9B3F-4FC091D211F3}"/>
              </a:ext>
            </a:extLst>
          </p:cNvPr>
          <p:cNvSpPr txBox="1"/>
          <p:nvPr/>
        </p:nvSpPr>
        <p:spPr>
          <a:xfrm>
            <a:off x="7218791" y="4833392"/>
            <a:ext cx="1891865" cy="189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Источник: </a:t>
            </a:r>
            <a:r>
              <a:rPr lang="en-US" sz="1200" dirty="0"/>
              <a:t>https://</a:t>
            </a:r>
            <a:r>
              <a:rPr lang="ru-RU" sz="1200" dirty="0" err="1"/>
              <a:t>нтр.рф</a:t>
            </a:r>
            <a:endParaRPr lang="ru-R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99180"/>
            <a:ext cx="9144000" cy="37805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412430" algn="ctr">
              <a:spcBef>
                <a:spcPts val="3"/>
              </a:spcBef>
            </a:pPr>
            <a:r>
              <a:rPr sz="2400" b="1" spc="-7" dirty="0" err="1">
                <a:solidFill>
                  <a:schemeClr val="tx1"/>
                </a:solidFill>
                <a:latin typeface="Exo 2" panose="020B0604020202020204" charset="-52"/>
                <a:cs typeface="Tahoma"/>
              </a:rPr>
              <a:t>Ландшафт</a:t>
            </a:r>
            <a:r>
              <a:rPr sz="2400" b="1" spc="-7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 патентной </a:t>
            </a:r>
            <a:r>
              <a:rPr sz="2400" b="1" spc="-3" dirty="0">
                <a:solidFill>
                  <a:schemeClr val="tx1"/>
                </a:solidFill>
                <a:latin typeface="Exo 2" panose="020B0604020202020204" charset="-52"/>
                <a:cs typeface="Tahoma"/>
              </a:rPr>
              <a:t>активности</a:t>
            </a:r>
            <a:endParaRPr sz="2400" dirty="0">
              <a:solidFill>
                <a:schemeClr val="tx1"/>
              </a:solidFill>
              <a:latin typeface="Exo 2" panose="020B0604020202020204" charset="-52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0175" y="4765380"/>
            <a:ext cx="1766324" cy="924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544" spc="31" dirty="0"/>
              <a:t>Источник:</a:t>
            </a:r>
            <a:r>
              <a:rPr sz="544" spc="14" dirty="0"/>
              <a:t> </a:t>
            </a:r>
            <a:r>
              <a:rPr sz="544" spc="24" dirty="0"/>
              <a:t>Росстат</a:t>
            </a:r>
            <a:r>
              <a:rPr sz="544" spc="17" dirty="0"/>
              <a:t> </a:t>
            </a:r>
            <a:r>
              <a:rPr sz="544" spc="20" dirty="0"/>
              <a:t>(дата</a:t>
            </a:r>
            <a:r>
              <a:rPr sz="544" spc="14" dirty="0"/>
              <a:t> </a:t>
            </a:r>
            <a:r>
              <a:rPr sz="544" spc="31" dirty="0"/>
              <a:t>обращения:</a:t>
            </a:r>
            <a:r>
              <a:rPr sz="544" spc="17" dirty="0"/>
              <a:t> </a:t>
            </a:r>
            <a:r>
              <a:rPr sz="544" spc="20" dirty="0"/>
              <a:t>28.10.2020).</a:t>
            </a:r>
            <a:endParaRPr sz="544"/>
          </a:p>
        </p:txBody>
      </p:sp>
      <p:grpSp>
        <p:nvGrpSpPr>
          <p:cNvPr id="6" name="object 6"/>
          <p:cNvGrpSpPr/>
          <p:nvPr/>
        </p:nvGrpSpPr>
        <p:grpSpPr>
          <a:xfrm>
            <a:off x="1675739" y="1172076"/>
            <a:ext cx="5843865" cy="3487873"/>
            <a:chOff x="1049680" y="1713534"/>
            <a:chExt cx="8592647" cy="512846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680" y="2310939"/>
              <a:ext cx="8592647" cy="45310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26026" y="1943938"/>
              <a:ext cx="500380" cy="260350"/>
            </a:xfrm>
            <a:custGeom>
              <a:avLst/>
              <a:gdLst/>
              <a:ahLst/>
              <a:cxnLst/>
              <a:rect l="l" t="t" r="r" b="b"/>
              <a:pathLst>
                <a:path w="500379" h="260350">
                  <a:moveTo>
                    <a:pt x="76022" y="175895"/>
                  </a:moveTo>
                  <a:lnTo>
                    <a:pt x="74104" y="169621"/>
                  </a:lnTo>
                  <a:lnTo>
                    <a:pt x="71704" y="168490"/>
                  </a:lnTo>
                  <a:lnTo>
                    <a:pt x="68630" y="169037"/>
                  </a:lnTo>
                  <a:lnTo>
                    <a:pt x="65455" y="170357"/>
                  </a:lnTo>
                  <a:lnTo>
                    <a:pt x="62191" y="171818"/>
                  </a:lnTo>
                  <a:lnTo>
                    <a:pt x="64554" y="180530"/>
                  </a:lnTo>
                  <a:lnTo>
                    <a:pt x="67665" y="182270"/>
                  </a:lnTo>
                  <a:lnTo>
                    <a:pt x="75006" y="179578"/>
                  </a:lnTo>
                  <a:lnTo>
                    <a:pt x="76022" y="175895"/>
                  </a:lnTo>
                  <a:close/>
                </a:path>
                <a:path w="500379" h="260350">
                  <a:moveTo>
                    <a:pt x="86880" y="28460"/>
                  </a:moveTo>
                  <a:lnTo>
                    <a:pt x="57975" y="6845"/>
                  </a:lnTo>
                  <a:lnTo>
                    <a:pt x="44958" y="7556"/>
                  </a:lnTo>
                  <a:lnTo>
                    <a:pt x="32004" y="7874"/>
                  </a:lnTo>
                  <a:lnTo>
                    <a:pt x="19240" y="6299"/>
                  </a:lnTo>
                  <a:lnTo>
                    <a:pt x="6794" y="1358"/>
                  </a:lnTo>
                  <a:lnTo>
                    <a:pt x="4470" y="0"/>
                  </a:lnTo>
                  <a:lnTo>
                    <a:pt x="1422" y="2082"/>
                  </a:lnTo>
                  <a:lnTo>
                    <a:pt x="25" y="6946"/>
                  </a:lnTo>
                  <a:lnTo>
                    <a:pt x="0" y="10007"/>
                  </a:lnTo>
                  <a:lnTo>
                    <a:pt x="3352" y="16192"/>
                  </a:lnTo>
                  <a:lnTo>
                    <a:pt x="7594" y="17386"/>
                  </a:lnTo>
                  <a:lnTo>
                    <a:pt x="12280" y="16903"/>
                  </a:lnTo>
                  <a:lnTo>
                    <a:pt x="17589" y="23914"/>
                  </a:lnTo>
                  <a:lnTo>
                    <a:pt x="24612" y="27114"/>
                  </a:lnTo>
                  <a:lnTo>
                    <a:pt x="32499" y="28270"/>
                  </a:lnTo>
                  <a:lnTo>
                    <a:pt x="40462" y="29184"/>
                  </a:lnTo>
                  <a:lnTo>
                    <a:pt x="42392" y="29527"/>
                  </a:lnTo>
                  <a:lnTo>
                    <a:pt x="45046" y="27051"/>
                  </a:lnTo>
                  <a:lnTo>
                    <a:pt x="50431" y="22821"/>
                  </a:lnTo>
                  <a:lnTo>
                    <a:pt x="53555" y="19837"/>
                  </a:lnTo>
                  <a:lnTo>
                    <a:pt x="56794" y="16992"/>
                  </a:lnTo>
                  <a:lnTo>
                    <a:pt x="61823" y="17932"/>
                  </a:lnTo>
                  <a:lnTo>
                    <a:pt x="67500" y="17360"/>
                  </a:lnTo>
                  <a:lnTo>
                    <a:pt x="74625" y="32854"/>
                  </a:lnTo>
                  <a:lnTo>
                    <a:pt x="77876" y="38493"/>
                  </a:lnTo>
                  <a:lnTo>
                    <a:pt x="80251" y="39522"/>
                  </a:lnTo>
                  <a:lnTo>
                    <a:pt x="82842" y="38849"/>
                  </a:lnTo>
                  <a:lnTo>
                    <a:pt x="84493" y="37084"/>
                  </a:lnTo>
                  <a:lnTo>
                    <a:pt x="85623" y="32372"/>
                  </a:lnTo>
                  <a:lnTo>
                    <a:pt x="86880" y="28460"/>
                  </a:lnTo>
                  <a:close/>
                </a:path>
                <a:path w="500379" h="260350">
                  <a:moveTo>
                    <a:pt x="148742" y="75120"/>
                  </a:moveTo>
                  <a:lnTo>
                    <a:pt x="146202" y="71780"/>
                  </a:lnTo>
                  <a:lnTo>
                    <a:pt x="138125" y="69240"/>
                  </a:lnTo>
                  <a:lnTo>
                    <a:pt x="132702" y="66700"/>
                  </a:lnTo>
                  <a:lnTo>
                    <a:pt x="127342" y="65455"/>
                  </a:lnTo>
                  <a:lnTo>
                    <a:pt x="128155" y="57569"/>
                  </a:lnTo>
                  <a:lnTo>
                    <a:pt x="132067" y="55257"/>
                  </a:lnTo>
                  <a:lnTo>
                    <a:pt x="136817" y="49644"/>
                  </a:lnTo>
                  <a:lnTo>
                    <a:pt x="138036" y="46443"/>
                  </a:lnTo>
                  <a:lnTo>
                    <a:pt x="128701" y="43954"/>
                  </a:lnTo>
                  <a:lnTo>
                    <a:pt x="124294" y="43421"/>
                  </a:lnTo>
                  <a:lnTo>
                    <a:pt x="111772" y="42519"/>
                  </a:lnTo>
                  <a:lnTo>
                    <a:pt x="109232" y="44081"/>
                  </a:lnTo>
                  <a:lnTo>
                    <a:pt x="109639" y="61810"/>
                  </a:lnTo>
                  <a:lnTo>
                    <a:pt x="106527" y="66243"/>
                  </a:lnTo>
                  <a:lnTo>
                    <a:pt x="99707" y="70027"/>
                  </a:lnTo>
                  <a:lnTo>
                    <a:pt x="85661" y="77114"/>
                  </a:lnTo>
                  <a:lnTo>
                    <a:pt x="75857" y="78930"/>
                  </a:lnTo>
                  <a:lnTo>
                    <a:pt x="66865" y="75057"/>
                  </a:lnTo>
                  <a:lnTo>
                    <a:pt x="55295" y="65074"/>
                  </a:lnTo>
                  <a:lnTo>
                    <a:pt x="52349" y="72440"/>
                  </a:lnTo>
                  <a:lnTo>
                    <a:pt x="48818" y="77317"/>
                  </a:lnTo>
                  <a:lnTo>
                    <a:pt x="42379" y="81876"/>
                  </a:lnTo>
                  <a:lnTo>
                    <a:pt x="30759" y="88290"/>
                  </a:lnTo>
                  <a:lnTo>
                    <a:pt x="24396" y="84620"/>
                  </a:lnTo>
                  <a:lnTo>
                    <a:pt x="22885" y="77152"/>
                  </a:lnTo>
                  <a:lnTo>
                    <a:pt x="15849" y="69278"/>
                  </a:lnTo>
                  <a:lnTo>
                    <a:pt x="13220" y="67462"/>
                  </a:lnTo>
                  <a:lnTo>
                    <a:pt x="5727" y="71196"/>
                  </a:lnTo>
                  <a:lnTo>
                    <a:pt x="4394" y="74549"/>
                  </a:lnTo>
                  <a:lnTo>
                    <a:pt x="4914" y="80314"/>
                  </a:lnTo>
                  <a:lnTo>
                    <a:pt x="6400" y="83223"/>
                  </a:lnTo>
                  <a:lnTo>
                    <a:pt x="8242" y="84442"/>
                  </a:lnTo>
                  <a:lnTo>
                    <a:pt x="15328" y="86956"/>
                  </a:lnTo>
                  <a:lnTo>
                    <a:pt x="22923" y="88950"/>
                  </a:lnTo>
                  <a:lnTo>
                    <a:pt x="27787" y="93573"/>
                  </a:lnTo>
                  <a:lnTo>
                    <a:pt x="26631" y="104165"/>
                  </a:lnTo>
                  <a:lnTo>
                    <a:pt x="29159" y="105524"/>
                  </a:lnTo>
                  <a:lnTo>
                    <a:pt x="39814" y="109321"/>
                  </a:lnTo>
                  <a:lnTo>
                    <a:pt x="42824" y="106997"/>
                  </a:lnTo>
                  <a:lnTo>
                    <a:pt x="41757" y="104381"/>
                  </a:lnTo>
                  <a:lnTo>
                    <a:pt x="41910" y="101854"/>
                  </a:lnTo>
                  <a:lnTo>
                    <a:pt x="43980" y="93637"/>
                  </a:lnTo>
                  <a:lnTo>
                    <a:pt x="48539" y="88557"/>
                  </a:lnTo>
                  <a:lnTo>
                    <a:pt x="54876" y="87045"/>
                  </a:lnTo>
                  <a:lnTo>
                    <a:pt x="62280" y="89547"/>
                  </a:lnTo>
                  <a:lnTo>
                    <a:pt x="67157" y="92481"/>
                  </a:lnTo>
                  <a:lnTo>
                    <a:pt x="71551" y="100253"/>
                  </a:lnTo>
                  <a:lnTo>
                    <a:pt x="77482" y="92989"/>
                  </a:lnTo>
                  <a:lnTo>
                    <a:pt x="82791" y="88099"/>
                  </a:lnTo>
                  <a:lnTo>
                    <a:pt x="88379" y="85928"/>
                  </a:lnTo>
                  <a:lnTo>
                    <a:pt x="94310" y="86106"/>
                  </a:lnTo>
                  <a:lnTo>
                    <a:pt x="110070" y="91592"/>
                  </a:lnTo>
                  <a:lnTo>
                    <a:pt x="119532" y="93129"/>
                  </a:lnTo>
                  <a:lnTo>
                    <a:pt x="129108" y="92773"/>
                  </a:lnTo>
                  <a:lnTo>
                    <a:pt x="138836" y="90436"/>
                  </a:lnTo>
                  <a:lnTo>
                    <a:pt x="144157" y="88620"/>
                  </a:lnTo>
                  <a:lnTo>
                    <a:pt x="148678" y="86296"/>
                  </a:lnTo>
                  <a:lnTo>
                    <a:pt x="148742" y="75120"/>
                  </a:lnTo>
                  <a:close/>
                </a:path>
                <a:path w="500379" h="260350">
                  <a:moveTo>
                    <a:pt x="158673" y="173837"/>
                  </a:moveTo>
                  <a:lnTo>
                    <a:pt x="158483" y="164973"/>
                  </a:lnTo>
                  <a:lnTo>
                    <a:pt x="156298" y="162331"/>
                  </a:lnTo>
                  <a:lnTo>
                    <a:pt x="146265" y="161975"/>
                  </a:lnTo>
                  <a:lnTo>
                    <a:pt x="142735" y="162191"/>
                  </a:lnTo>
                  <a:lnTo>
                    <a:pt x="132232" y="163258"/>
                  </a:lnTo>
                  <a:lnTo>
                    <a:pt x="130568" y="166789"/>
                  </a:lnTo>
                  <a:lnTo>
                    <a:pt x="136525" y="176949"/>
                  </a:lnTo>
                  <a:lnTo>
                    <a:pt x="139001" y="180568"/>
                  </a:lnTo>
                  <a:lnTo>
                    <a:pt x="143776" y="187375"/>
                  </a:lnTo>
                  <a:lnTo>
                    <a:pt x="147053" y="188290"/>
                  </a:lnTo>
                  <a:lnTo>
                    <a:pt x="154165" y="185928"/>
                  </a:lnTo>
                  <a:lnTo>
                    <a:pt x="156959" y="183654"/>
                  </a:lnTo>
                  <a:lnTo>
                    <a:pt x="158648" y="177571"/>
                  </a:lnTo>
                  <a:lnTo>
                    <a:pt x="158572" y="174891"/>
                  </a:lnTo>
                  <a:lnTo>
                    <a:pt x="158673" y="173837"/>
                  </a:lnTo>
                  <a:close/>
                </a:path>
                <a:path w="500379" h="260350">
                  <a:moveTo>
                    <a:pt x="236308" y="222173"/>
                  </a:moveTo>
                  <a:lnTo>
                    <a:pt x="235521" y="219925"/>
                  </a:lnTo>
                  <a:lnTo>
                    <a:pt x="231571" y="212979"/>
                  </a:lnTo>
                  <a:lnTo>
                    <a:pt x="220408" y="211340"/>
                  </a:lnTo>
                  <a:lnTo>
                    <a:pt x="213423" y="219252"/>
                  </a:lnTo>
                  <a:lnTo>
                    <a:pt x="208673" y="226656"/>
                  </a:lnTo>
                  <a:lnTo>
                    <a:pt x="206692" y="233121"/>
                  </a:lnTo>
                  <a:lnTo>
                    <a:pt x="208089" y="239699"/>
                  </a:lnTo>
                  <a:lnTo>
                    <a:pt x="212255" y="245110"/>
                  </a:lnTo>
                  <a:lnTo>
                    <a:pt x="218592" y="248081"/>
                  </a:lnTo>
                  <a:lnTo>
                    <a:pt x="220103" y="247497"/>
                  </a:lnTo>
                  <a:lnTo>
                    <a:pt x="222351" y="247345"/>
                  </a:lnTo>
                  <a:lnTo>
                    <a:pt x="226314" y="240601"/>
                  </a:lnTo>
                  <a:lnTo>
                    <a:pt x="229539" y="234886"/>
                  </a:lnTo>
                  <a:lnTo>
                    <a:pt x="232676" y="229133"/>
                  </a:lnTo>
                  <a:lnTo>
                    <a:pt x="236308" y="222173"/>
                  </a:lnTo>
                  <a:close/>
                </a:path>
                <a:path w="500379" h="260350">
                  <a:moveTo>
                    <a:pt x="246748" y="129463"/>
                  </a:moveTo>
                  <a:lnTo>
                    <a:pt x="246253" y="121348"/>
                  </a:lnTo>
                  <a:lnTo>
                    <a:pt x="238848" y="114503"/>
                  </a:lnTo>
                  <a:lnTo>
                    <a:pt x="226809" y="114236"/>
                  </a:lnTo>
                  <a:lnTo>
                    <a:pt x="225044" y="116459"/>
                  </a:lnTo>
                  <a:lnTo>
                    <a:pt x="227685" y="127901"/>
                  </a:lnTo>
                  <a:lnTo>
                    <a:pt x="232702" y="133146"/>
                  </a:lnTo>
                  <a:lnTo>
                    <a:pt x="243967" y="134112"/>
                  </a:lnTo>
                  <a:lnTo>
                    <a:pt x="246557" y="132994"/>
                  </a:lnTo>
                  <a:lnTo>
                    <a:pt x="246748" y="129463"/>
                  </a:lnTo>
                  <a:close/>
                </a:path>
                <a:path w="500379" h="260350">
                  <a:moveTo>
                    <a:pt x="264566" y="153847"/>
                  </a:moveTo>
                  <a:lnTo>
                    <a:pt x="260629" y="152869"/>
                  </a:lnTo>
                  <a:lnTo>
                    <a:pt x="257403" y="151688"/>
                  </a:lnTo>
                  <a:lnTo>
                    <a:pt x="251460" y="150939"/>
                  </a:lnTo>
                  <a:lnTo>
                    <a:pt x="248983" y="152057"/>
                  </a:lnTo>
                  <a:lnTo>
                    <a:pt x="247357" y="157670"/>
                  </a:lnTo>
                  <a:lnTo>
                    <a:pt x="248335" y="159918"/>
                  </a:lnTo>
                  <a:lnTo>
                    <a:pt x="259118" y="165138"/>
                  </a:lnTo>
                  <a:lnTo>
                    <a:pt x="261759" y="163296"/>
                  </a:lnTo>
                  <a:lnTo>
                    <a:pt x="264566" y="153847"/>
                  </a:lnTo>
                  <a:close/>
                </a:path>
                <a:path w="500379" h="260350">
                  <a:moveTo>
                    <a:pt x="269430" y="150025"/>
                  </a:moveTo>
                  <a:lnTo>
                    <a:pt x="269138" y="149796"/>
                  </a:lnTo>
                  <a:lnTo>
                    <a:pt x="267741" y="150533"/>
                  </a:lnTo>
                  <a:lnTo>
                    <a:pt x="265404" y="150990"/>
                  </a:lnTo>
                  <a:lnTo>
                    <a:pt x="264566" y="153847"/>
                  </a:lnTo>
                  <a:lnTo>
                    <a:pt x="267055" y="154457"/>
                  </a:lnTo>
                  <a:lnTo>
                    <a:pt x="268287" y="152298"/>
                  </a:lnTo>
                  <a:lnTo>
                    <a:pt x="269430" y="150025"/>
                  </a:lnTo>
                  <a:close/>
                </a:path>
                <a:path w="500379" h="260350">
                  <a:moveTo>
                    <a:pt x="269697" y="149783"/>
                  </a:moveTo>
                  <a:lnTo>
                    <a:pt x="269151" y="149796"/>
                  </a:lnTo>
                  <a:lnTo>
                    <a:pt x="269430" y="150025"/>
                  </a:lnTo>
                  <a:lnTo>
                    <a:pt x="269697" y="149783"/>
                  </a:lnTo>
                  <a:close/>
                </a:path>
                <a:path w="500379" h="260350">
                  <a:moveTo>
                    <a:pt x="291350" y="242455"/>
                  </a:moveTo>
                  <a:lnTo>
                    <a:pt x="265582" y="209829"/>
                  </a:lnTo>
                  <a:lnTo>
                    <a:pt x="260362" y="209638"/>
                  </a:lnTo>
                  <a:lnTo>
                    <a:pt x="256247" y="212813"/>
                  </a:lnTo>
                  <a:lnTo>
                    <a:pt x="252818" y="219443"/>
                  </a:lnTo>
                  <a:lnTo>
                    <a:pt x="250482" y="225552"/>
                  </a:lnTo>
                  <a:lnTo>
                    <a:pt x="245948" y="237832"/>
                  </a:lnTo>
                  <a:lnTo>
                    <a:pt x="241985" y="249656"/>
                  </a:lnTo>
                  <a:lnTo>
                    <a:pt x="246786" y="254558"/>
                  </a:lnTo>
                  <a:lnTo>
                    <a:pt x="255854" y="252222"/>
                  </a:lnTo>
                  <a:lnTo>
                    <a:pt x="260705" y="251104"/>
                  </a:lnTo>
                  <a:lnTo>
                    <a:pt x="265010" y="240131"/>
                  </a:lnTo>
                  <a:lnTo>
                    <a:pt x="270103" y="239128"/>
                  </a:lnTo>
                  <a:lnTo>
                    <a:pt x="281813" y="244729"/>
                  </a:lnTo>
                  <a:lnTo>
                    <a:pt x="286219" y="245148"/>
                  </a:lnTo>
                  <a:lnTo>
                    <a:pt x="291350" y="242455"/>
                  </a:lnTo>
                  <a:close/>
                </a:path>
                <a:path w="500379" h="260350">
                  <a:moveTo>
                    <a:pt x="293560" y="154876"/>
                  </a:moveTo>
                  <a:lnTo>
                    <a:pt x="288023" y="149618"/>
                  </a:lnTo>
                  <a:lnTo>
                    <a:pt x="286245" y="147929"/>
                  </a:lnTo>
                  <a:lnTo>
                    <a:pt x="289915" y="146367"/>
                  </a:lnTo>
                  <a:lnTo>
                    <a:pt x="288925" y="143738"/>
                  </a:lnTo>
                  <a:lnTo>
                    <a:pt x="277863" y="110718"/>
                  </a:lnTo>
                  <a:lnTo>
                    <a:pt x="271602" y="107734"/>
                  </a:lnTo>
                  <a:lnTo>
                    <a:pt x="268732" y="107835"/>
                  </a:lnTo>
                  <a:lnTo>
                    <a:pt x="265518" y="108508"/>
                  </a:lnTo>
                  <a:lnTo>
                    <a:pt x="264401" y="111315"/>
                  </a:lnTo>
                  <a:lnTo>
                    <a:pt x="266128" y="119672"/>
                  </a:lnTo>
                  <a:lnTo>
                    <a:pt x="267677" y="126644"/>
                  </a:lnTo>
                  <a:lnTo>
                    <a:pt x="269278" y="133616"/>
                  </a:lnTo>
                  <a:lnTo>
                    <a:pt x="271868" y="144564"/>
                  </a:lnTo>
                  <a:lnTo>
                    <a:pt x="272453" y="147269"/>
                  </a:lnTo>
                  <a:lnTo>
                    <a:pt x="269697" y="149783"/>
                  </a:lnTo>
                  <a:lnTo>
                    <a:pt x="278803" y="149618"/>
                  </a:lnTo>
                  <a:lnTo>
                    <a:pt x="273380" y="159372"/>
                  </a:lnTo>
                  <a:lnTo>
                    <a:pt x="279514" y="164084"/>
                  </a:lnTo>
                  <a:lnTo>
                    <a:pt x="281889" y="165557"/>
                  </a:lnTo>
                  <a:lnTo>
                    <a:pt x="287997" y="166090"/>
                  </a:lnTo>
                  <a:lnTo>
                    <a:pt x="290106" y="163398"/>
                  </a:lnTo>
                  <a:lnTo>
                    <a:pt x="293560" y="154876"/>
                  </a:lnTo>
                  <a:close/>
                </a:path>
                <a:path w="500379" h="260350">
                  <a:moveTo>
                    <a:pt x="299262" y="143065"/>
                  </a:moveTo>
                  <a:lnTo>
                    <a:pt x="299199" y="141376"/>
                  </a:lnTo>
                  <a:lnTo>
                    <a:pt x="294767" y="144310"/>
                  </a:lnTo>
                  <a:lnTo>
                    <a:pt x="289915" y="146367"/>
                  </a:lnTo>
                  <a:lnTo>
                    <a:pt x="290169" y="147015"/>
                  </a:lnTo>
                  <a:lnTo>
                    <a:pt x="292836" y="145707"/>
                  </a:lnTo>
                  <a:lnTo>
                    <a:pt x="295097" y="144564"/>
                  </a:lnTo>
                  <a:lnTo>
                    <a:pt x="296532" y="143840"/>
                  </a:lnTo>
                  <a:lnTo>
                    <a:pt x="299262" y="143065"/>
                  </a:lnTo>
                  <a:close/>
                </a:path>
                <a:path w="500379" h="260350">
                  <a:moveTo>
                    <a:pt x="315722" y="148336"/>
                  </a:moveTo>
                  <a:lnTo>
                    <a:pt x="315671" y="147599"/>
                  </a:lnTo>
                  <a:lnTo>
                    <a:pt x="314604" y="139331"/>
                  </a:lnTo>
                  <a:lnTo>
                    <a:pt x="314540" y="139141"/>
                  </a:lnTo>
                  <a:lnTo>
                    <a:pt x="312394" y="131533"/>
                  </a:lnTo>
                  <a:lnTo>
                    <a:pt x="308546" y="124447"/>
                  </a:lnTo>
                  <a:lnTo>
                    <a:pt x="302590" y="118338"/>
                  </a:lnTo>
                  <a:lnTo>
                    <a:pt x="302069" y="117944"/>
                  </a:lnTo>
                  <a:lnTo>
                    <a:pt x="300990" y="118173"/>
                  </a:lnTo>
                  <a:lnTo>
                    <a:pt x="298030" y="118364"/>
                  </a:lnTo>
                  <a:lnTo>
                    <a:pt x="297421" y="119570"/>
                  </a:lnTo>
                  <a:lnTo>
                    <a:pt x="298348" y="128663"/>
                  </a:lnTo>
                  <a:lnTo>
                    <a:pt x="298983" y="135521"/>
                  </a:lnTo>
                  <a:lnTo>
                    <a:pt x="299199" y="141376"/>
                  </a:lnTo>
                  <a:lnTo>
                    <a:pt x="302577" y="139141"/>
                  </a:lnTo>
                  <a:lnTo>
                    <a:pt x="302907" y="151879"/>
                  </a:lnTo>
                  <a:lnTo>
                    <a:pt x="311467" y="149707"/>
                  </a:lnTo>
                  <a:lnTo>
                    <a:pt x="315722" y="148336"/>
                  </a:lnTo>
                  <a:close/>
                </a:path>
                <a:path w="500379" h="260350">
                  <a:moveTo>
                    <a:pt x="332701" y="83997"/>
                  </a:moveTo>
                  <a:lnTo>
                    <a:pt x="326834" y="83477"/>
                  </a:lnTo>
                  <a:lnTo>
                    <a:pt x="320789" y="83273"/>
                  </a:lnTo>
                  <a:lnTo>
                    <a:pt x="318960" y="75907"/>
                  </a:lnTo>
                  <a:lnTo>
                    <a:pt x="314794" y="75996"/>
                  </a:lnTo>
                  <a:lnTo>
                    <a:pt x="310286" y="77952"/>
                  </a:lnTo>
                  <a:lnTo>
                    <a:pt x="304800" y="71031"/>
                  </a:lnTo>
                  <a:lnTo>
                    <a:pt x="303098" y="67767"/>
                  </a:lnTo>
                  <a:lnTo>
                    <a:pt x="298881" y="64579"/>
                  </a:lnTo>
                  <a:lnTo>
                    <a:pt x="295211" y="64401"/>
                  </a:lnTo>
                  <a:lnTo>
                    <a:pt x="289877" y="67805"/>
                  </a:lnTo>
                  <a:lnTo>
                    <a:pt x="290626" y="71691"/>
                  </a:lnTo>
                  <a:lnTo>
                    <a:pt x="297395" y="77444"/>
                  </a:lnTo>
                  <a:lnTo>
                    <a:pt x="302006" y="79844"/>
                  </a:lnTo>
                  <a:lnTo>
                    <a:pt x="306489" y="87820"/>
                  </a:lnTo>
                  <a:lnTo>
                    <a:pt x="309994" y="89839"/>
                  </a:lnTo>
                  <a:lnTo>
                    <a:pt x="319760" y="86791"/>
                  </a:lnTo>
                  <a:lnTo>
                    <a:pt x="327533" y="90500"/>
                  </a:lnTo>
                  <a:lnTo>
                    <a:pt x="332701" y="83997"/>
                  </a:lnTo>
                  <a:close/>
                </a:path>
                <a:path w="500379" h="260350">
                  <a:moveTo>
                    <a:pt x="364998" y="67830"/>
                  </a:moveTo>
                  <a:lnTo>
                    <a:pt x="362585" y="62484"/>
                  </a:lnTo>
                  <a:lnTo>
                    <a:pt x="363258" y="55283"/>
                  </a:lnTo>
                  <a:lnTo>
                    <a:pt x="354825" y="51371"/>
                  </a:lnTo>
                  <a:lnTo>
                    <a:pt x="351612" y="51790"/>
                  </a:lnTo>
                  <a:lnTo>
                    <a:pt x="347052" y="53873"/>
                  </a:lnTo>
                  <a:lnTo>
                    <a:pt x="345948" y="56667"/>
                  </a:lnTo>
                  <a:lnTo>
                    <a:pt x="349377" y="63220"/>
                  </a:lnTo>
                  <a:lnTo>
                    <a:pt x="351739" y="66878"/>
                  </a:lnTo>
                  <a:lnTo>
                    <a:pt x="353949" y="70624"/>
                  </a:lnTo>
                  <a:lnTo>
                    <a:pt x="363956" y="72212"/>
                  </a:lnTo>
                  <a:lnTo>
                    <a:pt x="364871" y="69786"/>
                  </a:lnTo>
                  <a:lnTo>
                    <a:pt x="363982" y="68745"/>
                  </a:lnTo>
                  <a:lnTo>
                    <a:pt x="364998" y="67830"/>
                  </a:lnTo>
                  <a:close/>
                </a:path>
                <a:path w="500379" h="260350">
                  <a:moveTo>
                    <a:pt x="397700" y="213702"/>
                  </a:moveTo>
                  <a:lnTo>
                    <a:pt x="397586" y="212788"/>
                  </a:lnTo>
                  <a:lnTo>
                    <a:pt x="397675" y="211251"/>
                  </a:lnTo>
                  <a:lnTo>
                    <a:pt x="395820" y="210185"/>
                  </a:lnTo>
                  <a:lnTo>
                    <a:pt x="393839" y="208241"/>
                  </a:lnTo>
                  <a:lnTo>
                    <a:pt x="391591" y="207860"/>
                  </a:lnTo>
                  <a:lnTo>
                    <a:pt x="383235" y="206870"/>
                  </a:lnTo>
                  <a:lnTo>
                    <a:pt x="374865" y="206044"/>
                  </a:lnTo>
                  <a:lnTo>
                    <a:pt x="366598" y="204508"/>
                  </a:lnTo>
                  <a:lnTo>
                    <a:pt x="358571" y="201383"/>
                  </a:lnTo>
                  <a:lnTo>
                    <a:pt x="351243" y="197700"/>
                  </a:lnTo>
                  <a:lnTo>
                    <a:pt x="346621" y="196811"/>
                  </a:lnTo>
                  <a:lnTo>
                    <a:pt x="342823" y="198920"/>
                  </a:lnTo>
                  <a:lnTo>
                    <a:pt x="337997" y="204241"/>
                  </a:lnTo>
                  <a:lnTo>
                    <a:pt x="334022" y="208876"/>
                  </a:lnTo>
                  <a:lnTo>
                    <a:pt x="322795" y="223202"/>
                  </a:lnTo>
                  <a:lnTo>
                    <a:pt x="317207" y="227380"/>
                  </a:lnTo>
                  <a:lnTo>
                    <a:pt x="319303" y="242747"/>
                  </a:lnTo>
                  <a:lnTo>
                    <a:pt x="327291" y="239941"/>
                  </a:lnTo>
                  <a:lnTo>
                    <a:pt x="340207" y="243408"/>
                  </a:lnTo>
                  <a:lnTo>
                    <a:pt x="343077" y="250278"/>
                  </a:lnTo>
                  <a:lnTo>
                    <a:pt x="349808" y="258546"/>
                  </a:lnTo>
                  <a:lnTo>
                    <a:pt x="352767" y="260223"/>
                  </a:lnTo>
                  <a:lnTo>
                    <a:pt x="356425" y="258787"/>
                  </a:lnTo>
                  <a:lnTo>
                    <a:pt x="370700" y="251460"/>
                  </a:lnTo>
                  <a:lnTo>
                    <a:pt x="382320" y="241642"/>
                  </a:lnTo>
                  <a:lnTo>
                    <a:pt x="391236" y="229323"/>
                  </a:lnTo>
                  <a:lnTo>
                    <a:pt x="397700" y="213702"/>
                  </a:lnTo>
                  <a:close/>
                </a:path>
                <a:path w="500379" h="260350">
                  <a:moveTo>
                    <a:pt x="403440" y="167043"/>
                  </a:moveTo>
                  <a:lnTo>
                    <a:pt x="402602" y="164465"/>
                  </a:lnTo>
                  <a:lnTo>
                    <a:pt x="400748" y="163652"/>
                  </a:lnTo>
                  <a:lnTo>
                    <a:pt x="398868" y="162102"/>
                  </a:lnTo>
                  <a:lnTo>
                    <a:pt x="394385" y="163118"/>
                  </a:lnTo>
                  <a:lnTo>
                    <a:pt x="389343" y="164084"/>
                  </a:lnTo>
                  <a:lnTo>
                    <a:pt x="380847" y="166433"/>
                  </a:lnTo>
                  <a:lnTo>
                    <a:pt x="378244" y="168821"/>
                  </a:lnTo>
                  <a:lnTo>
                    <a:pt x="381139" y="177368"/>
                  </a:lnTo>
                  <a:lnTo>
                    <a:pt x="385216" y="180390"/>
                  </a:lnTo>
                  <a:lnTo>
                    <a:pt x="394081" y="177266"/>
                  </a:lnTo>
                  <a:lnTo>
                    <a:pt x="398043" y="173482"/>
                  </a:lnTo>
                  <a:lnTo>
                    <a:pt x="402996" y="169468"/>
                  </a:lnTo>
                  <a:lnTo>
                    <a:pt x="403440" y="167043"/>
                  </a:lnTo>
                  <a:close/>
                </a:path>
                <a:path w="500379" h="260350">
                  <a:moveTo>
                    <a:pt x="413600" y="27279"/>
                  </a:moveTo>
                  <a:lnTo>
                    <a:pt x="408482" y="21488"/>
                  </a:lnTo>
                  <a:lnTo>
                    <a:pt x="402539" y="18846"/>
                  </a:lnTo>
                  <a:lnTo>
                    <a:pt x="394246" y="19786"/>
                  </a:lnTo>
                  <a:lnTo>
                    <a:pt x="392696" y="21691"/>
                  </a:lnTo>
                  <a:lnTo>
                    <a:pt x="392023" y="24396"/>
                  </a:lnTo>
                  <a:lnTo>
                    <a:pt x="392544" y="27051"/>
                  </a:lnTo>
                  <a:lnTo>
                    <a:pt x="398780" y="29883"/>
                  </a:lnTo>
                  <a:lnTo>
                    <a:pt x="403796" y="33731"/>
                  </a:lnTo>
                  <a:lnTo>
                    <a:pt x="411264" y="32702"/>
                  </a:lnTo>
                  <a:lnTo>
                    <a:pt x="412178" y="30518"/>
                  </a:lnTo>
                  <a:lnTo>
                    <a:pt x="413245" y="29248"/>
                  </a:lnTo>
                  <a:lnTo>
                    <a:pt x="413245" y="28435"/>
                  </a:lnTo>
                  <a:lnTo>
                    <a:pt x="413600" y="27279"/>
                  </a:lnTo>
                  <a:close/>
                </a:path>
                <a:path w="500379" h="260350">
                  <a:moveTo>
                    <a:pt x="494334" y="205282"/>
                  </a:moveTo>
                  <a:lnTo>
                    <a:pt x="493928" y="199478"/>
                  </a:lnTo>
                  <a:lnTo>
                    <a:pt x="488619" y="195199"/>
                  </a:lnTo>
                  <a:lnTo>
                    <a:pt x="483616" y="195516"/>
                  </a:lnTo>
                  <a:lnTo>
                    <a:pt x="479831" y="199453"/>
                  </a:lnTo>
                  <a:lnTo>
                    <a:pt x="476529" y="204927"/>
                  </a:lnTo>
                  <a:lnTo>
                    <a:pt x="473011" y="209867"/>
                  </a:lnTo>
                  <a:lnTo>
                    <a:pt x="466102" y="216941"/>
                  </a:lnTo>
                  <a:lnTo>
                    <a:pt x="461683" y="219163"/>
                  </a:lnTo>
                  <a:lnTo>
                    <a:pt x="457669" y="216954"/>
                  </a:lnTo>
                  <a:lnTo>
                    <a:pt x="448297" y="214122"/>
                  </a:lnTo>
                  <a:lnTo>
                    <a:pt x="417309" y="236118"/>
                  </a:lnTo>
                  <a:lnTo>
                    <a:pt x="419557" y="242849"/>
                  </a:lnTo>
                  <a:lnTo>
                    <a:pt x="424789" y="247662"/>
                  </a:lnTo>
                  <a:lnTo>
                    <a:pt x="432473" y="249770"/>
                  </a:lnTo>
                  <a:lnTo>
                    <a:pt x="436816" y="250012"/>
                  </a:lnTo>
                  <a:lnTo>
                    <a:pt x="441172" y="249809"/>
                  </a:lnTo>
                  <a:lnTo>
                    <a:pt x="445516" y="249809"/>
                  </a:lnTo>
                  <a:lnTo>
                    <a:pt x="445516" y="249986"/>
                  </a:lnTo>
                  <a:lnTo>
                    <a:pt x="450735" y="249986"/>
                  </a:lnTo>
                  <a:lnTo>
                    <a:pt x="466229" y="248158"/>
                  </a:lnTo>
                  <a:lnTo>
                    <a:pt x="477494" y="242658"/>
                  </a:lnTo>
                  <a:lnTo>
                    <a:pt x="485241" y="232816"/>
                  </a:lnTo>
                  <a:lnTo>
                    <a:pt x="494334" y="205282"/>
                  </a:lnTo>
                  <a:close/>
                </a:path>
                <a:path w="500379" h="260350">
                  <a:moveTo>
                    <a:pt x="499833" y="96062"/>
                  </a:moveTo>
                  <a:lnTo>
                    <a:pt x="492975" y="90601"/>
                  </a:lnTo>
                  <a:lnTo>
                    <a:pt x="485635" y="92316"/>
                  </a:lnTo>
                  <a:lnTo>
                    <a:pt x="484136" y="94881"/>
                  </a:lnTo>
                  <a:lnTo>
                    <a:pt x="485609" y="102146"/>
                  </a:lnTo>
                  <a:lnTo>
                    <a:pt x="490308" y="104406"/>
                  </a:lnTo>
                  <a:lnTo>
                    <a:pt x="497014" y="104851"/>
                  </a:lnTo>
                  <a:lnTo>
                    <a:pt x="498259" y="102831"/>
                  </a:lnTo>
                  <a:lnTo>
                    <a:pt x="499440" y="101777"/>
                  </a:lnTo>
                  <a:lnTo>
                    <a:pt x="499833" y="96062"/>
                  </a:lnTo>
                  <a:close/>
                </a:path>
              </a:pathLst>
            </a:custGeom>
            <a:solidFill>
              <a:srgbClr val="17B0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3" name="object 13"/>
            <p:cNvSpPr/>
            <p:nvPr/>
          </p:nvSpPr>
          <p:spPr>
            <a:xfrm>
              <a:off x="4695019" y="2236050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0312" y="0"/>
                  </a:moveTo>
                  <a:lnTo>
                    <a:pt x="5943" y="584"/>
                  </a:lnTo>
                  <a:lnTo>
                    <a:pt x="1562" y="1460"/>
                  </a:lnTo>
                  <a:lnTo>
                    <a:pt x="0" y="4432"/>
                  </a:lnTo>
                  <a:lnTo>
                    <a:pt x="2146" y="11988"/>
                  </a:lnTo>
                  <a:lnTo>
                    <a:pt x="6007" y="12064"/>
                  </a:lnTo>
                  <a:lnTo>
                    <a:pt x="11976" y="11417"/>
                  </a:lnTo>
                  <a:lnTo>
                    <a:pt x="14300" y="10210"/>
                  </a:lnTo>
                  <a:lnTo>
                    <a:pt x="15176" y="3530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237D34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9493" y="2008657"/>
              <a:ext cx="310515" cy="111760"/>
            </a:xfrm>
            <a:custGeom>
              <a:avLst/>
              <a:gdLst/>
              <a:ahLst/>
              <a:cxnLst/>
              <a:rect l="l" t="t" r="r" b="b"/>
              <a:pathLst>
                <a:path w="310514" h="111760">
                  <a:moveTo>
                    <a:pt x="15570" y="71094"/>
                  </a:moveTo>
                  <a:lnTo>
                    <a:pt x="14046" y="68922"/>
                  </a:lnTo>
                  <a:lnTo>
                    <a:pt x="6985" y="67106"/>
                  </a:lnTo>
                  <a:lnTo>
                    <a:pt x="3187" y="68922"/>
                  </a:lnTo>
                  <a:lnTo>
                    <a:pt x="0" y="77343"/>
                  </a:lnTo>
                  <a:lnTo>
                    <a:pt x="2336" y="80060"/>
                  </a:lnTo>
                  <a:lnTo>
                    <a:pt x="10960" y="81546"/>
                  </a:lnTo>
                  <a:lnTo>
                    <a:pt x="13716" y="78511"/>
                  </a:lnTo>
                  <a:lnTo>
                    <a:pt x="14401" y="76276"/>
                  </a:lnTo>
                  <a:lnTo>
                    <a:pt x="15570" y="71094"/>
                  </a:lnTo>
                  <a:close/>
                </a:path>
                <a:path w="310514" h="111760">
                  <a:moveTo>
                    <a:pt x="207162" y="30226"/>
                  </a:moveTo>
                  <a:lnTo>
                    <a:pt x="206184" y="27254"/>
                  </a:lnTo>
                  <a:lnTo>
                    <a:pt x="205651" y="23622"/>
                  </a:lnTo>
                  <a:lnTo>
                    <a:pt x="202247" y="18186"/>
                  </a:lnTo>
                  <a:lnTo>
                    <a:pt x="199224" y="19037"/>
                  </a:lnTo>
                  <a:lnTo>
                    <a:pt x="194995" y="22847"/>
                  </a:lnTo>
                  <a:lnTo>
                    <a:pt x="194551" y="25400"/>
                  </a:lnTo>
                  <a:lnTo>
                    <a:pt x="197840" y="30937"/>
                  </a:lnTo>
                  <a:lnTo>
                    <a:pt x="200063" y="33858"/>
                  </a:lnTo>
                  <a:lnTo>
                    <a:pt x="204851" y="33985"/>
                  </a:lnTo>
                  <a:lnTo>
                    <a:pt x="205816" y="31851"/>
                  </a:lnTo>
                  <a:lnTo>
                    <a:pt x="207162" y="30226"/>
                  </a:lnTo>
                  <a:close/>
                </a:path>
                <a:path w="310514" h="111760">
                  <a:moveTo>
                    <a:pt x="269405" y="102857"/>
                  </a:moveTo>
                  <a:lnTo>
                    <a:pt x="266827" y="101981"/>
                  </a:lnTo>
                  <a:lnTo>
                    <a:pt x="264223" y="101714"/>
                  </a:lnTo>
                  <a:lnTo>
                    <a:pt x="260604" y="102044"/>
                  </a:lnTo>
                  <a:lnTo>
                    <a:pt x="257213" y="102908"/>
                  </a:lnTo>
                  <a:lnTo>
                    <a:pt x="258457" y="108851"/>
                  </a:lnTo>
                  <a:lnTo>
                    <a:pt x="260337" y="110350"/>
                  </a:lnTo>
                  <a:lnTo>
                    <a:pt x="265442" y="111429"/>
                  </a:lnTo>
                  <a:lnTo>
                    <a:pt x="268516" y="109943"/>
                  </a:lnTo>
                  <a:lnTo>
                    <a:pt x="269405" y="102857"/>
                  </a:lnTo>
                  <a:close/>
                </a:path>
                <a:path w="310514" h="111760">
                  <a:moveTo>
                    <a:pt x="281698" y="16217"/>
                  </a:moveTo>
                  <a:lnTo>
                    <a:pt x="280339" y="15176"/>
                  </a:lnTo>
                  <a:lnTo>
                    <a:pt x="281178" y="13677"/>
                  </a:lnTo>
                  <a:lnTo>
                    <a:pt x="272884" y="3479"/>
                  </a:lnTo>
                  <a:lnTo>
                    <a:pt x="272148" y="2578"/>
                  </a:lnTo>
                  <a:lnTo>
                    <a:pt x="273050" y="1244"/>
                  </a:lnTo>
                  <a:lnTo>
                    <a:pt x="272605" y="152"/>
                  </a:lnTo>
                  <a:lnTo>
                    <a:pt x="270319" y="0"/>
                  </a:lnTo>
                  <a:lnTo>
                    <a:pt x="269773" y="1752"/>
                  </a:lnTo>
                  <a:lnTo>
                    <a:pt x="269316" y="2578"/>
                  </a:lnTo>
                  <a:lnTo>
                    <a:pt x="269214" y="2717"/>
                  </a:lnTo>
                  <a:lnTo>
                    <a:pt x="265493" y="11188"/>
                  </a:lnTo>
                  <a:lnTo>
                    <a:pt x="267322" y="18554"/>
                  </a:lnTo>
                  <a:lnTo>
                    <a:pt x="273367" y="18757"/>
                  </a:lnTo>
                  <a:lnTo>
                    <a:pt x="279234" y="19278"/>
                  </a:lnTo>
                  <a:lnTo>
                    <a:pt x="280695" y="18757"/>
                  </a:lnTo>
                  <a:lnTo>
                    <a:pt x="281508" y="17754"/>
                  </a:lnTo>
                  <a:lnTo>
                    <a:pt x="281698" y="16217"/>
                  </a:lnTo>
                  <a:close/>
                </a:path>
                <a:path w="310514" h="111760">
                  <a:moveTo>
                    <a:pt x="282409" y="76098"/>
                  </a:moveTo>
                  <a:lnTo>
                    <a:pt x="282105" y="72148"/>
                  </a:lnTo>
                  <a:lnTo>
                    <a:pt x="279958" y="70726"/>
                  </a:lnTo>
                  <a:lnTo>
                    <a:pt x="276390" y="71856"/>
                  </a:lnTo>
                  <a:lnTo>
                    <a:pt x="275932" y="73977"/>
                  </a:lnTo>
                  <a:lnTo>
                    <a:pt x="275323" y="75082"/>
                  </a:lnTo>
                  <a:lnTo>
                    <a:pt x="275742" y="78181"/>
                  </a:lnTo>
                  <a:lnTo>
                    <a:pt x="277812" y="79273"/>
                  </a:lnTo>
                  <a:lnTo>
                    <a:pt x="281266" y="78308"/>
                  </a:lnTo>
                  <a:lnTo>
                    <a:pt x="282409" y="76098"/>
                  </a:lnTo>
                  <a:close/>
                </a:path>
                <a:path w="310514" h="111760">
                  <a:moveTo>
                    <a:pt x="310502" y="7493"/>
                  </a:moveTo>
                  <a:lnTo>
                    <a:pt x="300482" y="5905"/>
                  </a:lnTo>
                  <a:lnTo>
                    <a:pt x="302983" y="11671"/>
                  </a:lnTo>
                  <a:lnTo>
                    <a:pt x="306044" y="13995"/>
                  </a:lnTo>
                  <a:lnTo>
                    <a:pt x="310502" y="7493"/>
                  </a:lnTo>
                  <a:close/>
                </a:path>
              </a:pathLst>
            </a:custGeom>
            <a:solidFill>
              <a:srgbClr val="17B0A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5" name="object 15"/>
            <p:cNvSpPr/>
            <p:nvPr/>
          </p:nvSpPr>
          <p:spPr>
            <a:xfrm>
              <a:off x="4759833" y="2011781"/>
              <a:ext cx="33020" cy="13335"/>
            </a:xfrm>
            <a:custGeom>
              <a:avLst/>
              <a:gdLst/>
              <a:ahLst/>
              <a:cxnLst/>
              <a:rect l="l" t="t" r="r" b="b"/>
              <a:pathLst>
                <a:path w="33020" h="13335">
                  <a:moveTo>
                    <a:pt x="2654" y="11226"/>
                  </a:moveTo>
                  <a:lnTo>
                    <a:pt x="876" y="10604"/>
                  </a:lnTo>
                  <a:lnTo>
                    <a:pt x="0" y="12052"/>
                  </a:lnTo>
                  <a:lnTo>
                    <a:pt x="1358" y="13093"/>
                  </a:lnTo>
                  <a:lnTo>
                    <a:pt x="2654" y="11226"/>
                  </a:lnTo>
                  <a:close/>
                </a:path>
                <a:path w="33020" h="13335">
                  <a:moveTo>
                    <a:pt x="32918" y="990"/>
                  </a:moveTo>
                  <a:lnTo>
                    <a:pt x="31203" y="50"/>
                  </a:lnTo>
                  <a:lnTo>
                    <a:pt x="30175" y="914"/>
                  </a:lnTo>
                  <a:lnTo>
                    <a:pt x="31064" y="1955"/>
                  </a:lnTo>
                  <a:lnTo>
                    <a:pt x="32918" y="990"/>
                  </a:lnTo>
                  <a:close/>
                </a:path>
              </a:pathLst>
            </a:custGeom>
            <a:solidFill>
              <a:srgbClr val="237D34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sp>
          <p:nvSpPr>
            <p:cNvPr id="16" name="object 16"/>
            <p:cNvSpPr/>
            <p:nvPr/>
          </p:nvSpPr>
          <p:spPr>
            <a:xfrm>
              <a:off x="2837599" y="1713534"/>
              <a:ext cx="2362835" cy="1241425"/>
            </a:xfrm>
            <a:custGeom>
              <a:avLst/>
              <a:gdLst/>
              <a:ahLst/>
              <a:cxnLst/>
              <a:rect l="l" t="t" r="r" b="b"/>
              <a:pathLst>
                <a:path w="2362835" h="1241425">
                  <a:moveTo>
                    <a:pt x="2362250" y="0"/>
                  </a:moveTo>
                  <a:lnTo>
                    <a:pt x="0" y="0"/>
                  </a:lnTo>
                  <a:lnTo>
                    <a:pt x="0" y="1240980"/>
                  </a:lnTo>
                  <a:lnTo>
                    <a:pt x="2362250" y="1240980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8723" y="1784233"/>
              <a:ext cx="168300" cy="16827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27951" y="1492869"/>
            <a:ext cx="19520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37" dirty="0">
                <a:solidFill>
                  <a:srgbClr val="016F61"/>
                </a:solidFill>
                <a:latin typeface="Verdana"/>
                <a:cs typeface="Verdana"/>
              </a:rPr>
              <a:t>3,85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9926" y="1160536"/>
            <a:ext cx="1032155" cy="406282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25912" marR="20729" indent="52255">
              <a:lnSpc>
                <a:spcPts val="748"/>
              </a:lnSpc>
              <a:spcBef>
                <a:spcPts val="218"/>
              </a:spcBef>
            </a:pPr>
            <a:r>
              <a:rPr sz="748" b="1" spc="-14" dirty="0">
                <a:latin typeface="Tahoma"/>
                <a:cs typeface="Tahoma"/>
              </a:rPr>
              <a:t>Северо-Западный </a:t>
            </a:r>
            <a:r>
              <a:rPr sz="748" b="1" spc="-1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  <a:p>
            <a:pPr>
              <a:spcBef>
                <a:spcPts val="27"/>
              </a:spcBef>
            </a:pPr>
            <a:endParaRPr sz="612">
              <a:latin typeface="Tahoma"/>
              <a:cs typeface="Tahoma"/>
            </a:endParaRPr>
          </a:p>
          <a:p>
            <a:pPr marL="60893">
              <a:spcBef>
                <a:spcPts val="3"/>
              </a:spcBef>
              <a:tabLst>
                <a:tab pos="388677" algn="l"/>
                <a:tab pos="702210" algn="l"/>
              </a:tabLst>
            </a:pPr>
            <a:r>
              <a:rPr sz="680" spc="-27" dirty="0">
                <a:solidFill>
                  <a:srgbClr val="016F61"/>
                </a:solidFill>
                <a:latin typeface="Verdana"/>
                <a:cs typeface="Verdana"/>
              </a:rPr>
              <a:t>4,33	</a:t>
            </a:r>
            <a:r>
              <a:rPr sz="1020" spc="-41" baseline="2777" dirty="0">
                <a:solidFill>
                  <a:srgbClr val="016F61"/>
                </a:solidFill>
                <a:latin typeface="Verdana"/>
                <a:cs typeface="Verdana"/>
              </a:rPr>
              <a:t>3,98	</a:t>
            </a:r>
            <a:r>
              <a:rPr sz="1020" spc="-61" baseline="8333" dirty="0">
                <a:solidFill>
                  <a:srgbClr val="016F61"/>
                </a:solidFill>
                <a:latin typeface="Verdana"/>
                <a:cs typeface="Verdana"/>
              </a:rPr>
              <a:t>3,87</a:t>
            </a:r>
            <a:endParaRPr sz="1020" baseline="8333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9964" y="1406064"/>
            <a:ext cx="194771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37" dirty="0">
                <a:solidFill>
                  <a:srgbClr val="016F61"/>
                </a:solidFill>
                <a:latin typeface="Verdana"/>
                <a:cs typeface="Verdana"/>
              </a:rPr>
              <a:t>5,53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05409" y="1700682"/>
            <a:ext cx="1530094" cy="28213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40595">
              <a:spcBef>
                <a:spcPts val="68"/>
              </a:spcBef>
              <a:tabLst>
                <a:tab pos="346355" algn="l"/>
                <a:tab pos="661614" algn="l"/>
                <a:tab pos="982489" algn="l"/>
                <a:tab pos="1299909" algn="l"/>
              </a:tabLst>
            </a:pPr>
            <a:r>
              <a:rPr sz="1020" spc="-107" baseline="-19444" dirty="0">
                <a:solidFill>
                  <a:srgbClr val="3FA535"/>
                </a:solidFill>
                <a:latin typeface="Verdana"/>
                <a:cs typeface="Verdana"/>
              </a:rPr>
              <a:t>3,18	</a:t>
            </a:r>
            <a:r>
              <a:rPr sz="1020" spc="-46" baseline="-36111" dirty="0">
                <a:solidFill>
                  <a:srgbClr val="3FA535"/>
                </a:solidFill>
                <a:latin typeface="Verdana"/>
                <a:cs typeface="Verdana"/>
              </a:rPr>
              <a:t>2,68	</a:t>
            </a:r>
            <a:r>
              <a:rPr sz="1020" spc="-46" baseline="-11111" dirty="0">
                <a:solidFill>
                  <a:srgbClr val="3FA535"/>
                </a:solidFill>
                <a:latin typeface="Verdana"/>
                <a:cs typeface="Verdana"/>
              </a:rPr>
              <a:t>3,39	</a:t>
            </a:r>
            <a:r>
              <a:rPr sz="680" spc="-20" dirty="0">
                <a:solidFill>
                  <a:srgbClr val="3FA535"/>
                </a:solidFill>
                <a:latin typeface="Verdana"/>
                <a:cs typeface="Verdana"/>
              </a:rPr>
              <a:t>3,70	</a:t>
            </a:r>
            <a:r>
              <a:rPr sz="1020" spc="-41" baseline="2777" dirty="0">
                <a:solidFill>
                  <a:srgbClr val="3FA535"/>
                </a:solidFill>
                <a:latin typeface="Verdana"/>
                <a:cs typeface="Verdana"/>
              </a:rPr>
              <a:t>3,66</a:t>
            </a:r>
            <a:endParaRPr sz="1020" baseline="2777" dirty="0">
              <a:latin typeface="Verdana"/>
              <a:cs typeface="Verdana"/>
            </a:endParaRPr>
          </a:p>
          <a:p>
            <a:pPr marL="25912">
              <a:spcBef>
                <a:spcPts val="479"/>
              </a:spcBef>
              <a:tabLst>
                <a:tab pos="343331" algn="l"/>
                <a:tab pos="660319" algn="l"/>
                <a:tab pos="968670" algn="l"/>
                <a:tab pos="1286090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 dirty="0"/>
          </a:p>
        </p:txBody>
      </p:sp>
      <p:grpSp>
        <p:nvGrpSpPr>
          <p:cNvPr id="22" name="object 22"/>
          <p:cNvGrpSpPr/>
          <p:nvPr/>
        </p:nvGrpSpPr>
        <p:grpSpPr>
          <a:xfrm>
            <a:off x="1258886" y="1532874"/>
            <a:ext cx="3078758" cy="1331437"/>
            <a:chOff x="475195" y="2253893"/>
            <a:chExt cx="4526915" cy="1957705"/>
          </a:xfrm>
        </p:grpSpPr>
        <p:sp>
          <p:nvSpPr>
            <p:cNvPr id="23" name="object 23"/>
            <p:cNvSpPr/>
            <p:nvPr/>
          </p:nvSpPr>
          <p:spPr>
            <a:xfrm>
              <a:off x="3073469" y="2306867"/>
              <a:ext cx="1872614" cy="132715"/>
            </a:xfrm>
            <a:custGeom>
              <a:avLst/>
              <a:gdLst/>
              <a:ahLst/>
              <a:cxnLst/>
              <a:rect l="l" t="t" r="r" b="b"/>
              <a:pathLst>
                <a:path w="1872614" h="132714">
                  <a:moveTo>
                    <a:pt x="0" y="132499"/>
                  </a:moveTo>
                  <a:lnTo>
                    <a:pt x="468985" y="95884"/>
                  </a:lnTo>
                  <a:lnTo>
                    <a:pt x="936231" y="122034"/>
                  </a:lnTo>
                  <a:lnTo>
                    <a:pt x="1405229" y="130759"/>
                  </a:lnTo>
                  <a:lnTo>
                    <a:pt x="1872475" y="0"/>
                  </a:lnTo>
                </a:path>
              </a:pathLst>
            </a:custGeom>
            <a:ln w="29641">
              <a:solidFill>
                <a:srgbClr val="1F9B78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9353" y="2386394"/>
              <a:ext cx="108089" cy="1080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8343" y="2348038"/>
              <a:ext cx="108089" cy="1080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7334" y="2375935"/>
              <a:ext cx="108089" cy="1080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4579" y="2384651"/>
              <a:ext cx="108089" cy="1080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3569" y="2253893"/>
              <a:ext cx="108089" cy="10808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073469" y="2451577"/>
              <a:ext cx="1872614" cy="80645"/>
            </a:xfrm>
            <a:custGeom>
              <a:avLst/>
              <a:gdLst/>
              <a:ahLst/>
              <a:cxnLst/>
              <a:rect l="l" t="t" r="r" b="b"/>
              <a:pathLst>
                <a:path w="1872614" h="80644">
                  <a:moveTo>
                    <a:pt x="0" y="40093"/>
                  </a:moveTo>
                  <a:lnTo>
                    <a:pt x="468985" y="80187"/>
                  </a:lnTo>
                  <a:lnTo>
                    <a:pt x="936231" y="24396"/>
                  </a:lnTo>
                  <a:lnTo>
                    <a:pt x="1405229" y="0"/>
                  </a:lnTo>
                  <a:lnTo>
                    <a:pt x="1872475" y="3479"/>
                  </a:lnTo>
                </a:path>
              </a:pathLst>
            </a:custGeom>
            <a:ln w="29641">
              <a:solidFill>
                <a:srgbClr val="8CC046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9353" y="2438699"/>
              <a:ext cx="108089" cy="108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8343" y="2478797"/>
              <a:ext cx="108089" cy="1080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7334" y="2421265"/>
              <a:ext cx="108089" cy="1080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4579" y="2398600"/>
              <a:ext cx="108089" cy="1080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93569" y="2400343"/>
              <a:ext cx="108089" cy="10808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75195" y="2970009"/>
              <a:ext cx="2362835" cy="1241425"/>
            </a:xfrm>
            <a:custGeom>
              <a:avLst/>
              <a:gdLst/>
              <a:ahLst/>
              <a:cxnLst/>
              <a:rect l="l" t="t" r="r" b="b"/>
              <a:pathLst>
                <a:path w="2362835" h="1241425">
                  <a:moveTo>
                    <a:pt x="2362250" y="0"/>
                  </a:moveTo>
                  <a:lnTo>
                    <a:pt x="0" y="0"/>
                  </a:lnTo>
                  <a:lnTo>
                    <a:pt x="0" y="1240980"/>
                  </a:lnTo>
                  <a:lnTo>
                    <a:pt x="2362250" y="1240980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600531" y="2015064"/>
            <a:ext cx="997606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3455" indent="164108">
              <a:lnSpc>
                <a:spcPts val="748"/>
              </a:lnSpc>
              <a:spcBef>
                <a:spcPts val="218"/>
              </a:spcBef>
            </a:pPr>
            <a:r>
              <a:rPr sz="748" b="1" spc="-24" dirty="0">
                <a:latin typeface="Tahoma"/>
                <a:cs typeface="Tahoma"/>
              </a:rPr>
              <a:t>Центральный </a:t>
            </a:r>
            <a:r>
              <a:rPr sz="748" b="1" spc="-2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84087" y="2067975"/>
            <a:ext cx="114461" cy="114444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293382" y="2249450"/>
            <a:ext cx="25134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31" dirty="0">
                <a:solidFill>
                  <a:srgbClr val="016F61"/>
                </a:solidFill>
                <a:latin typeface="Verdana"/>
                <a:cs typeface="Verdana"/>
              </a:rPr>
              <a:t>22,48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17453" y="2297127"/>
            <a:ext cx="863728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658160" algn="l"/>
              </a:tabLst>
            </a:pPr>
            <a:r>
              <a:rPr sz="680" spc="-51" dirty="0">
                <a:solidFill>
                  <a:srgbClr val="016F61"/>
                </a:solidFill>
                <a:latin typeface="Verdana"/>
                <a:cs typeface="Verdana"/>
              </a:rPr>
              <a:t>19,4</a:t>
            </a:r>
            <a:r>
              <a:rPr sz="680" spc="-44" dirty="0">
                <a:solidFill>
                  <a:srgbClr val="016F61"/>
                </a:solidFill>
                <a:latin typeface="Verdana"/>
                <a:cs typeface="Verdana"/>
              </a:rPr>
              <a:t>8</a:t>
            </a:r>
            <a:r>
              <a:rPr sz="680" dirty="0">
                <a:solidFill>
                  <a:srgbClr val="016F61"/>
                </a:solidFill>
                <a:latin typeface="Verdana"/>
                <a:cs typeface="Verdana"/>
              </a:rPr>
              <a:t>	</a:t>
            </a:r>
            <a:r>
              <a:rPr sz="680" spc="-88" dirty="0">
                <a:solidFill>
                  <a:srgbClr val="016F61"/>
                </a:solidFill>
                <a:latin typeface="Verdana"/>
                <a:cs typeface="Verdana"/>
              </a:rPr>
              <a:t>19,19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47484" y="2321571"/>
            <a:ext cx="86070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634407" algn="l"/>
              </a:tabLst>
            </a:pPr>
            <a:r>
              <a:rPr sz="1020" spc="-92" baseline="2777" dirty="0">
                <a:solidFill>
                  <a:srgbClr val="016F61"/>
                </a:solidFill>
                <a:latin typeface="Verdana"/>
                <a:cs typeface="Verdana"/>
              </a:rPr>
              <a:t>17,2</a:t>
            </a:r>
            <a:r>
              <a:rPr sz="1020" spc="-76" baseline="2777" dirty="0">
                <a:solidFill>
                  <a:srgbClr val="016F61"/>
                </a:solidFill>
                <a:latin typeface="Verdana"/>
                <a:cs typeface="Verdana"/>
              </a:rPr>
              <a:t>4</a:t>
            </a:r>
            <a:r>
              <a:rPr sz="1020" baseline="2777" dirty="0">
                <a:solidFill>
                  <a:srgbClr val="016F61"/>
                </a:solidFill>
                <a:latin typeface="Verdana"/>
                <a:cs typeface="Verdana"/>
              </a:rPr>
              <a:t>	</a:t>
            </a:r>
            <a:r>
              <a:rPr sz="680" spc="-54" dirty="0">
                <a:solidFill>
                  <a:srgbClr val="016F61"/>
                </a:solidFill>
                <a:latin typeface="Verdana"/>
                <a:cs typeface="Verdana"/>
              </a:rPr>
              <a:t>16,42</a:t>
            </a:r>
            <a:endParaRPr sz="680">
              <a:latin typeface="Verdana"/>
              <a:cs typeface="Verdana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1262531" y="2514586"/>
          <a:ext cx="1546934" cy="34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443"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700" spc="-7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14,74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56574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700" spc="-8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16,36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24616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700" spc="-90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14,32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67371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700" spc="-14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15,15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48801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700" spc="-100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13,87</a:t>
                      </a:r>
                      <a:endParaRPr sz="700" dirty="0">
                        <a:latin typeface="Verdana"/>
                        <a:cs typeface="Verdana"/>
                      </a:endParaRPr>
                    </a:p>
                  </a:txBody>
                  <a:tcPr marL="0" marR="0" marT="55279" marB="0"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252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252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252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15" dirty="0">
                          <a:latin typeface="Arial"/>
                          <a:cs typeface="Arial"/>
                        </a:rPr>
                        <a:t>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252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2019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4252" marB="0"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14295" y="2494688"/>
            <a:ext cx="73900" cy="7390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44833" y="2500648"/>
            <a:ext cx="73900" cy="73900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1383755" y="2079279"/>
            <a:ext cx="3758080" cy="844294"/>
            <a:chOff x="658799" y="3057309"/>
            <a:chExt cx="5525770" cy="1241425"/>
          </a:xfrm>
        </p:grpSpPr>
        <p:sp>
          <p:nvSpPr>
            <p:cNvPr id="45" name="object 45"/>
            <p:cNvSpPr/>
            <p:nvPr/>
          </p:nvSpPr>
          <p:spPr>
            <a:xfrm>
              <a:off x="714545" y="3552784"/>
              <a:ext cx="1854835" cy="124460"/>
            </a:xfrm>
            <a:custGeom>
              <a:avLst/>
              <a:gdLst/>
              <a:ahLst/>
              <a:cxnLst/>
              <a:rect l="l" t="t" r="r" b="b"/>
              <a:pathLst>
                <a:path w="1854835" h="124460">
                  <a:moveTo>
                    <a:pt x="0" y="0"/>
                  </a:moveTo>
                  <a:lnTo>
                    <a:pt x="462686" y="61341"/>
                  </a:lnTo>
                  <a:lnTo>
                    <a:pt x="927125" y="108661"/>
                  </a:lnTo>
                  <a:lnTo>
                    <a:pt x="1389811" y="68351"/>
                  </a:lnTo>
                  <a:lnTo>
                    <a:pt x="1854250" y="124434"/>
                  </a:lnTo>
                </a:path>
              </a:pathLst>
            </a:custGeom>
            <a:ln w="29794">
              <a:solidFill>
                <a:srgbClr val="1F9B78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8799" y="3499866"/>
              <a:ext cx="108661" cy="10866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3238" y="3561206"/>
              <a:ext cx="108661" cy="10866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85926" y="3606774"/>
              <a:ext cx="108661" cy="10866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0365" y="3566464"/>
              <a:ext cx="108661" cy="10866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13050" y="3624300"/>
              <a:ext cx="108661" cy="10866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14545" y="3678971"/>
              <a:ext cx="1854835" cy="51435"/>
            </a:xfrm>
            <a:custGeom>
              <a:avLst/>
              <a:gdLst/>
              <a:ahLst/>
              <a:cxnLst/>
              <a:rect l="l" t="t" r="r" b="b"/>
              <a:pathLst>
                <a:path w="1854835" h="51435">
                  <a:moveTo>
                    <a:pt x="0" y="33299"/>
                  </a:moveTo>
                  <a:lnTo>
                    <a:pt x="462686" y="0"/>
                  </a:lnTo>
                  <a:lnTo>
                    <a:pt x="927125" y="42062"/>
                  </a:lnTo>
                  <a:lnTo>
                    <a:pt x="1389811" y="24536"/>
                  </a:lnTo>
                  <a:lnTo>
                    <a:pt x="1854250" y="50825"/>
                  </a:lnTo>
                </a:path>
              </a:pathLst>
            </a:custGeom>
            <a:ln w="29794">
              <a:solidFill>
                <a:srgbClr val="8CC046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8799" y="3659353"/>
              <a:ext cx="108661" cy="10866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3238" y="3626053"/>
              <a:ext cx="108661" cy="10866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50365" y="3650589"/>
              <a:ext cx="108661" cy="10866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821772" y="3057309"/>
              <a:ext cx="2362835" cy="1241425"/>
            </a:xfrm>
            <a:custGeom>
              <a:avLst/>
              <a:gdLst/>
              <a:ahLst/>
              <a:cxnLst/>
              <a:rect l="l" t="t" r="r" b="b"/>
              <a:pathLst>
                <a:path w="2362835" h="1241425">
                  <a:moveTo>
                    <a:pt x="2362250" y="0"/>
                  </a:moveTo>
                  <a:lnTo>
                    <a:pt x="0" y="0"/>
                  </a:lnTo>
                  <a:lnTo>
                    <a:pt x="0" y="1240980"/>
                  </a:lnTo>
                  <a:lnTo>
                    <a:pt x="2362250" y="1240980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885175" y="2074442"/>
            <a:ext cx="988969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R="3455" indent="230183">
              <a:lnSpc>
                <a:spcPts val="748"/>
              </a:lnSpc>
              <a:spcBef>
                <a:spcPts val="218"/>
              </a:spcBef>
            </a:pPr>
            <a:r>
              <a:rPr sz="748" b="1" spc="-10" dirty="0">
                <a:latin typeface="Tahoma"/>
                <a:cs typeface="Tahoma"/>
              </a:rPr>
              <a:t>Уральский </a:t>
            </a:r>
            <a:r>
              <a:rPr sz="748" b="1" spc="-7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57" name="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760092" y="2127357"/>
            <a:ext cx="114461" cy="114444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3616289" y="2357801"/>
            <a:ext cx="165836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78" dirty="0">
                <a:solidFill>
                  <a:srgbClr val="016F61"/>
                </a:solidFill>
                <a:latin typeface="Verdana"/>
                <a:cs typeface="Verdana"/>
              </a:rPr>
              <a:t>2,15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16175" y="2381121"/>
            <a:ext cx="511327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  <a:tabLst>
                <a:tab pos="342036" algn="l"/>
              </a:tabLst>
            </a:pPr>
            <a:r>
              <a:rPr sz="680" spc="-14" dirty="0">
                <a:solidFill>
                  <a:srgbClr val="016F61"/>
                </a:solidFill>
                <a:latin typeface="Verdana"/>
                <a:cs typeface="Verdana"/>
              </a:rPr>
              <a:t>2,0</a:t>
            </a:r>
            <a:r>
              <a:rPr sz="680" dirty="0">
                <a:solidFill>
                  <a:srgbClr val="016F61"/>
                </a:solidFill>
                <a:latin typeface="Verdana"/>
                <a:cs typeface="Verdana"/>
              </a:rPr>
              <a:t>4	</a:t>
            </a:r>
            <a:r>
              <a:rPr sz="1020" spc="-107" baseline="2777" dirty="0">
                <a:solidFill>
                  <a:srgbClr val="016F61"/>
                </a:solidFill>
                <a:latin typeface="Verdana"/>
                <a:cs typeface="Verdana"/>
              </a:rPr>
              <a:t>1,92</a:t>
            </a:r>
            <a:endParaRPr sz="1020" baseline="2777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80641" y="2393387"/>
            <a:ext cx="148129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12" dirty="0">
                <a:solidFill>
                  <a:srgbClr val="016F61"/>
                </a:solidFill>
                <a:latin typeface="Verdana"/>
                <a:cs typeface="Verdana"/>
              </a:rPr>
              <a:t>1,81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85970" y="2381121"/>
            <a:ext cx="170586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68" dirty="0">
                <a:solidFill>
                  <a:srgbClr val="016F61"/>
                </a:solidFill>
                <a:latin typeface="Verdana"/>
                <a:cs typeface="Verdana"/>
              </a:rPr>
              <a:t>1,86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83381" y="2614587"/>
            <a:ext cx="1512820" cy="28213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26344">
              <a:spcBef>
                <a:spcPts val="68"/>
              </a:spcBef>
              <a:tabLst>
                <a:tab pos="347218" algn="l"/>
                <a:tab pos="665070" algn="l"/>
                <a:tab pos="986808" algn="l"/>
                <a:tab pos="1304228" algn="l"/>
              </a:tabLst>
            </a:pPr>
            <a:r>
              <a:rPr sz="1020" spc="-76" baseline="11111" dirty="0">
                <a:solidFill>
                  <a:srgbClr val="3FA535"/>
                </a:solidFill>
                <a:latin typeface="Verdana"/>
                <a:cs typeface="Verdana"/>
              </a:rPr>
              <a:t>1,90	</a:t>
            </a:r>
            <a:r>
              <a:rPr sz="1020" spc="-102" baseline="-11111" dirty="0">
                <a:solidFill>
                  <a:srgbClr val="3FA535"/>
                </a:solidFill>
                <a:latin typeface="Verdana"/>
                <a:cs typeface="Verdana"/>
              </a:rPr>
              <a:t>1,59	</a:t>
            </a:r>
            <a:r>
              <a:rPr sz="1020" spc="-82" baseline="2777" dirty="0">
                <a:solidFill>
                  <a:srgbClr val="3FA535"/>
                </a:solidFill>
                <a:latin typeface="Verdana"/>
                <a:cs typeface="Verdana"/>
              </a:rPr>
              <a:t>1,80	</a:t>
            </a:r>
            <a:r>
              <a:rPr sz="680" spc="-71" dirty="0">
                <a:solidFill>
                  <a:srgbClr val="3FA535"/>
                </a:solidFill>
                <a:latin typeface="Verdana"/>
                <a:cs typeface="Verdana"/>
              </a:rPr>
              <a:t>1,79	</a:t>
            </a:r>
            <a:r>
              <a:rPr sz="1020" spc="-117" baseline="2777" dirty="0">
                <a:solidFill>
                  <a:srgbClr val="3FA535"/>
                </a:solidFill>
                <a:latin typeface="Verdana"/>
                <a:cs typeface="Verdana"/>
              </a:rPr>
              <a:t>1,78</a:t>
            </a:r>
            <a:endParaRPr sz="1020" baseline="2777" dirty="0">
              <a:latin typeface="Verdana"/>
              <a:cs typeface="Verdana"/>
            </a:endParaRPr>
          </a:p>
          <a:p>
            <a:pPr marL="17275">
              <a:spcBef>
                <a:spcPts val="479"/>
              </a:spcBef>
              <a:tabLst>
                <a:tab pos="334694" algn="l"/>
                <a:tab pos="651682" algn="l"/>
                <a:tab pos="960033" algn="l"/>
                <a:tab pos="1277452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 dirty="0"/>
          </a:p>
        </p:txBody>
      </p:sp>
      <p:grpSp>
        <p:nvGrpSpPr>
          <p:cNvPr id="63" name="object 63"/>
          <p:cNvGrpSpPr/>
          <p:nvPr/>
        </p:nvGrpSpPr>
        <p:grpSpPr>
          <a:xfrm>
            <a:off x="3658757" y="2488225"/>
            <a:ext cx="3758944" cy="943191"/>
            <a:chOff x="4003894" y="3658612"/>
            <a:chExt cx="5527040" cy="1386840"/>
          </a:xfrm>
        </p:grpSpPr>
        <p:sp>
          <p:nvSpPr>
            <p:cNvPr id="64" name="object 64"/>
            <p:cNvSpPr/>
            <p:nvPr/>
          </p:nvSpPr>
          <p:spPr>
            <a:xfrm>
              <a:off x="4055597" y="3704971"/>
              <a:ext cx="1876425" cy="60960"/>
            </a:xfrm>
            <a:custGeom>
              <a:avLst/>
              <a:gdLst/>
              <a:ahLst/>
              <a:cxnLst/>
              <a:rect l="l" t="t" r="r" b="b"/>
              <a:pathLst>
                <a:path w="1876425" h="60960">
                  <a:moveTo>
                    <a:pt x="0" y="0"/>
                  </a:moveTo>
                  <a:lnTo>
                    <a:pt x="469455" y="19812"/>
                  </a:lnTo>
                  <a:lnTo>
                    <a:pt x="938898" y="42672"/>
                  </a:lnTo>
                  <a:lnTo>
                    <a:pt x="1406639" y="60960"/>
                  </a:lnTo>
                  <a:lnTo>
                    <a:pt x="1876082" y="51816"/>
                  </a:lnTo>
                </a:path>
              </a:pathLst>
            </a:custGeom>
            <a:ln w="25908">
              <a:solidFill>
                <a:srgbClr val="1F9B78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03894" y="3658612"/>
              <a:ext cx="105473" cy="9448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73345" y="3676901"/>
              <a:ext cx="105473" cy="9448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41081" y="3701285"/>
              <a:ext cx="105473" cy="944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10530" y="3719573"/>
              <a:ext cx="105473" cy="9448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79979" y="3710428"/>
              <a:ext cx="105473" cy="94488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055597" y="3750691"/>
              <a:ext cx="1876425" cy="56515"/>
            </a:xfrm>
            <a:custGeom>
              <a:avLst/>
              <a:gdLst/>
              <a:ahLst/>
              <a:cxnLst/>
              <a:rect l="l" t="t" r="r" b="b"/>
              <a:pathLst>
                <a:path w="1876425" h="56514">
                  <a:moveTo>
                    <a:pt x="0" y="0"/>
                  </a:moveTo>
                  <a:lnTo>
                    <a:pt x="469455" y="56388"/>
                  </a:lnTo>
                  <a:lnTo>
                    <a:pt x="938898" y="16764"/>
                  </a:lnTo>
                  <a:lnTo>
                    <a:pt x="1406639" y="19812"/>
                  </a:lnTo>
                  <a:lnTo>
                    <a:pt x="1876082" y="21336"/>
                  </a:lnTo>
                </a:path>
              </a:pathLst>
            </a:custGeom>
            <a:ln w="25908">
              <a:solidFill>
                <a:srgbClr val="8CC046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03894" y="3702808"/>
              <a:ext cx="105473" cy="9448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73345" y="3760721"/>
              <a:ext cx="105473" cy="9448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41081" y="3721098"/>
              <a:ext cx="105473" cy="9448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10530" y="3722621"/>
              <a:ext cx="105473" cy="9448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79979" y="3724144"/>
              <a:ext cx="105473" cy="9448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168337" y="3804335"/>
              <a:ext cx="2362835" cy="1241425"/>
            </a:xfrm>
            <a:custGeom>
              <a:avLst/>
              <a:gdLst/>
              <a:ahLst/>
              <a:cxnLst/>
              <a:rect l="l" t="t" r="r" b="b"/>
              <a:pathLst>
                <a:path w="2362834" h="1241425">
                  <a:moveTo>
                    <a:pt x="2362250" y="0"/>
                  </a:moveTo>
                  <a:lnTo>
                    <a:pt x="0" y="0"/>
                  </a:lnTo>
                  <a:lnTo>
                    <a:pt x="0" y="1240980"/>
                  </a:lnTo>
                  <a:lnTo>
                    <a:pt x="2362250" y="1240980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6161179" y="2582492"/>
            <a:ext cx="988969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R="3455" indent="52687">
              <a:lnSpc>
                <a:spcPts val="748"/>
              </a:lnSpc>
              <a:spcBef>
                <a:spcPts val="218"/>
              </a:spcBef>
            </a:pPr>
            <a:r>
              <a:rPr sz="748" b="1" spc="-17" dirty="0">
                <a:latin typeface="Tahoma"/>
                <a:cs typeface="Tahoma"/>
              </a:rPr>
              <a:t>Дальневосточный </a:t>
            </a:r>
            <a:r>
              <a:rPr sz="748" b="1" spc="-14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78" name="object 7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036098" y="2635405"/>
            <a:ext cx="114461" cy="114444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5887457" y="2816877"/>
            <a:ext cx="175769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58" dirty="0">
                <a:solidFill>
                  <a:srgbClr val="016F61"/>
                </a:solidFill>
                <a:latin typeface="Verdana"/>
                <a:cs typeface="Verdana"/>
              </a:rPr>
              <a:t>1,05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191230" y="2852377"/>
            <a:ext cx="200817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0" dirty="0">
                <a:solidFill>
                  <a:srgbClr val="016F61"/>
                </a:solidFill>
                <a:latin typeface="Verdana"/>
                <a:cs typeface="Verdana"/>
              </a:rPr>
              <a:t>0,96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519362" y="2889171"/>
            <a:ext cx="199089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14" dirty="0">
                <a:solidFill>
                  <a:srgbClr val="016F61"/>
                </a:solidFill>
                <a:latin typeface="Verdana"/>
                <a:cs typeface="Verdana"/>
              </a:rPr>
              <a:t>0,74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510464" y="3116505"/>
            <a:ext cx="204704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8"/>
              </a:spcBef>
            </a:pPr>
            <a:r>
              <a:rPr sz="680" spc="-3" dirty="0">
                <a:solidFill>
                  <a:srgbClr val="3FA535"/>
                </a:solidFill>
                <a:latin typeface="Verdana"/>
                <a:cs typeface="Verdana"/>
              </a:rPr>
              <a:t>0,80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859299" y="2891072"/>
            <a:ext cx="1512388" cy="511557"/>
          </a:xfrm>
          <a:prstGeom prst="rect">
            <a:avLst/>
          </a:prstGeom>
        </p:spPr>
        <p:txBody>
          <a:bodyPr vert="horz" wrap="square" lIns="0" tIns="45346" rIns="0" bIns="0" rtlCol="0">
            <a:spAutoFit/>
          </a:bodyPr>
          <a:lstStyle/>
          <a:p>
            <a:pPr marL="970397">
              <a:spcBef>
                <a:spcPts val="357"/>
              </a:spcBef>
              <a:tabLst>
                <a:tab pos="1305955" algn="l"/>
              </a:tabLst>
            </a:pPr>
            <a:r>
              <a:rPr sz="680" spc="-7" dirty="0">
                <a:solidFill>
                  <a:srgbClr val="016F61"/>
                </a:solidFill>
                <a:latin typeface="Verdana"/>
                <a:cs typeface="Verdana"/>
              </a:rPr>
              <a:t>0,66	</a:t>
            </a:r>
            <a:r>
              <a:rPr sz="680" spc="-61" dirty="0">
                <a:solidFill>
                  <a:srgbClr val="016F61"/>
                </a:solidFill>
                <a:latin typeface="Verdana"/>
                <a:cs typeface="Verdana"/>
              </a:rPr>
              <a:t>0,71</a:t>
            </a:r>
            <a:endParaRPr sz="680" dirty="0">
              <a:latin typeface="Verdana"/>
              <a:cs typeface="Verdana"/>
            </a:endParaRPr>
          </a:p>
          <a:p>
            <a:pPr marL="17275">
              <a:lnSpc>
                <a:spcPts val="728"/>
              </a:lnSpc>
              <a:spcBef>
                <a:spcPts val="292"/>
              </a:spcBef>
            </a:pPr>
            <a:r>
              <a:rPr sz="680" spc="-17" dirty="0">
                <a:solidFill>
                  <a:srgbClr val="3FA535"/>
                </a:solidFill>
                <a:latin typeface="Verdana"/>
                <a:cs typeface="Verdana"/>
              </a:rPr>
              <a:t>0,92</a:t>
            </a:r>
            <a:endParaRPr sz="680" dirty="0">
              <a:latin typeface="Verdana"/>
              <a:cs typeface="Verdana"/>
            </a:endParaRPr>
          </a:p>
          <a:p>
            <a:pPr marL="335558">
              <a:lnSpc>
                <a:spcPts val="728"/>
              </a:lnSpc>
              <a:tabLst>
                <a:tab pos="983353" algn="l"/>
                <a:tab pos="1291704" algn="l"/>
              </a:tabLst>
            </a:pPr>
            <a:r>
              <a:rPr sz="1020" spc="-30" baseline="13888" dirty="0">
                <a:solidFill>
                  <a:srgbClr val="3FA535"/>
                </a:solidFill>
                <a:latin typeface="Verdana"/>
                <a:cs typeface="Verdana"/>
              </a:rPr>
              <a:t>0,72	</a:t>
            </a:r>
            <a:r>
              <a:rPr sz="680" spc="-58" dirty="0">
                <a:solidFill>
                  <a:srgbClr val="3FA535"/>
                </a:solidFill>
                <a:latin typeface="Verdana"/>
                <a:cs typeface="Verdana"/>
              </a:rPr>
              <a:t>0,71	</a:t>
            </a:r>
            <a:r>
              <a:rPr sz="1020" spc="-10" baseline="2777" dirty="0">
                <a:solidFill>
                  <a:srgbClr val="3FA535"/>
                </a:solidFill>
                <a:latin typeface="Verdana"/>
                <a:cs typeface="Verdana"/>
              </a:rPr>
              <a:t>0,64</a:t>
            </a:r>
            <a:endParaRPr sz="1020" baseline="2777" dirty="0">
              <a:latin typeface="Verdana"/>
              <a:cs typeface="Verdana"/>
            </a:endParaRPr>
          </a:p>
          <a:p>
            <a:pPr marL="17275">
              <a:spcBef>
                <a:spcPts val="269"/>
              </a:spcBef>
              <a:tabLst>
                <a:tab pos="334694" algn="l"/>
                <a:tab pos="651682" algn="l"/>
                <a:tab pos="959601" algn="l"/>
                <a:tab pos="1277452" algn="l"/>
              </a:tabLst>
            </a:pPr>
            <a:r>
              <a:rPr sz="680" spc="7" dirty="0"/>
              <a:t>2015	</a:t>
            </a:r>
            <a:r>
              <a:rPr sz="680" spc="14" dirty="0"/>
              <a:t>2016	</a:t>
            </a:r>
            <a:r>
              <a:rPr sz="680" spc="7" dirty="0"/>
              <a:t>2017	</a:t>
            </a:r>
            <a:r>
              <a:rPr sz="680" spc="10" dirty="0"/>
              <a:t>2018	</a:t>
            </a:r>
            <a:r>
              <a:rPr sz="680" spc="14" dirty="0"/>
              <a:t>2019</a:t>
            </a:r>
            <a:endParaRPr sz="680" dirty="0"/>
          </a:p>
        </p:txBody>
      </p:sp>
      <p:grpSp>
        <p:nvGrpSpPr>
          <p:cNvPr id="84" name="object 84"/>
          <p:cNvGrpSpPr/>
          <p:nvPr/>
        </p:nvGrpSpPr>
        <p:grpSpPr>
          <a:xfrm>
            <a:off x="4691056" y="2940355"/>
            <a:ext cx="2592479" cy="1639356"/>
            <a:chOff x="5521756" y="4323411"/>
            <a:chExt cx="3811904" cy="2410460"/>
          </a:xfrm>
        </p:grpSpPr>
        <p:sp>
          <p:nvSpPr>
            <p:cNvPr id="85" name="object 85"/>
            <p:cNvSpPr/>
            <p:nvPr/>
          </p:nvSpPr>
          <p:spPr>
            <a:xfrm>
              <a:off x="7398978" y="4374993"/>
              <a:ext cx="1882139" cy="204470"/>
            </a:xfrm>
            <a:custGeom>
              <a:avLst/>
              <a:gdLst/>
              <a:ahLst/>
              <a:cxnLst/>
              <a:rect l="l" t="t" r="r" b="b"/>
              <a:pathLst>
                <a:path w="1882140" h="204470">
                  <a:moveTo>
                    <a:pt x="0" y="0"/>
                  </a:moveTo>
                  <a:lnTo>
                    <a:pt x="470103" y="44856"/>
                  </a:lnTo>
                  <a:lnTo>
                    <a:pt x="941882" y="159473"/>
                  </a:lnTo>
                  <a:lnTo>
                    <a:pt x="1411986" y="204317"/>
                  </a:lnTo>
                  <a:lnTo>
                    <a:pt x="1882089" y="177749"/>
                  </a:lnTo>
                </a:path>
              </a:pathLst>
            </a:custGeom>
            <a:ln w="28244">
              <a:solidFill>
                <a:srgbClr val="1F9B78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86" name="object 8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48508" y="4323411"/>
              <a:ext cx="102984" cy="10298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18616" y="4369925"/>
              <a:ext cx="102984" cy="10298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88723" y="4482882"/>
              <a:ext cx="102984" cy="10298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760492" y="4529395"/>
              <a:ext cx="102984" cy="10298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30602" y="4501157"/>
              <a:ext cx="102984" cy="102984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398978" y="4439777"/>
              <a:ext cx="1882139" cy="147955"/>
            </a:xfrm>
            <a:custGeom>
              <a:avLst/>
              <a:gdLst/>
              <a:ahLst/>
              <a:cxnLst/>
              <a:rect l="l" t="t" r="r" b="b"/>
              <a:pathLst>
                <a:path w="1882140" h="147954">
                  <a:moveTo>
                    <a:pt x="0" y="0"/>
                  </a:moveTo>
                  <a:lnTo>
                    <a:pt x="470103" y="107975"/>
                  </a:lnTo>
                  <a:lnTo>
                    <a:pt x="941882" y="64782"/>
                  </a:lnTo>
                  <a:lnTo>
                    <a:pt x="1411986" y="111302"/>
                  </a:lnTo>
                  <a:lnTo>
                    <a:pt x="1882089" y="147840"/>
                  </a:lnTo>
                </a:path>
              </a:pathLst>
            </a:custGeom>
            <a:ln w="28244">
              <a:solidFill>
                <a:srgbClr val="8CC046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92" name="object 9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48508" y="4388199"/>
              <a:ext cx="102984" cy="10298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18616" y="4496173"/>
              <a:ext cx="102984" cy="10298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88723" y="4454644"/>
              <a:ext cx="102984" cy="10298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60492" y="4499496"/>
              <a:ext cx="102984" cy="10298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30602" y="4536041"/>
              <a:ext cx="102984" cy="1029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5521756" y="5492521"/>
              <a:ext cx="2362835" cy="1241425"/>
            </a:xfrm>
            <a:custGeom>
              <a:avLst/>
              <a:gdLst/>
              <a:ahLst/>
              <a:cxnLst/>
              <a:rect l="l" t="t" r="r" b="b"/>
              <a:pathLst>
                <a:path w="2362834" h="1241425">
                  <a:moveTo>
                    <a:pt x="2362250" y="0"/>
                  </a:moveTo>
                  <a:lnTo>
                    <a:pt x="0" y="0"/>
                  </a:lnTo>
                  <a:lnTo>
                    <a:pt x="0" y="1240980"/>
                  </a:lnTo>
                  <a:lnTo>
                    <a:pt x="2362250" y="1240980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5032694" y="3730632"/>
            <a:ext cx="997606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3455" indent="223273">
              <a:lnSpc>
                <a:spcPts val="748"/>
              </a:lnSpc>
              <a:spcBef>
                <a:spcPts val="218"/>
              </a:spcBef>
            </a:pPr>
            <a:r>
              <a:rPr sz="748" b="1" spc="-7" dirty="0">
                <a:latin typeface="Tahoma"/>
                <a:cs typeface="Tahoma"/>
              </a:rPr>
              <a:t>Сибирский </a:t>
            </a:r>
            <a:r>
              <a:rPr sz="748" b="1" spc="-3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99" name="object 9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916249" y="3783521"/>
            <a:ext cx="114461" cy="114444"/>
          </a:xfrm>
          <a:prstGeom prst="rect">
            <a:avLst/>
          </a:prstGeom>
        </p:spPr>
      </p:pic>
      <p:sp>
        <p:nvSpPr>
          <p:cNvPr id="100" name="object 100"/>
          <p:cNvSpPr txBox="1"/>
          <p:nvPr/>
        </p:nvSpPr>
        <p:spPr>
          <a:xfrm>
            <a:off x="4749557" y="3983329"/>
            <a:ext cx="202976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24" dirty="0">
                <a:solidFill>
                  <a:srgbClr val="016F61"/>
                </a:solidFill>
                <a:latin typeface="Verdana"/>
                <a:cs typeface="Verdana"/>
              </a:rPr>
              <a:t>3,30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746794" y="4216795"/>
            <a:ext cx="208590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0" dirty="0">
                <a:solidFill>
                  <a:srgbClr val="3FA535"/>
                </a:solidFill>
                <a:latin typeface="Verdana"/>
                <a:cs typeface="Verdana"/>
              </a:rPr>
              <a:t>3,04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066459" y="4276737"/>
            <a:ext cx="202112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24" dirty="0">
                <a:solidFill>
                  <a:srgbClr val="3FA535"/>
                </a:solidFill>
                <a:latin typeface="Verdana"/>
                <a:cs typeface="Verdana"/>
              </a:rPr>
              <a:t>2,49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389580" y="4037226"/>
            <a:ext cx="198226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31" dirty="0">
                <a:solidFill>
                  <a:srgbClr val="016F61"/>
                </a:solidFill>
                <a:latin typeface="Verdana"/>
                <a:cs typeface="Verdana"/>
              </a:rPr>
              <a:t>2,74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390703" y="4264559"/>
            <a:ext cx="196066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37" dirty="0">
                <a:solidFill>
                  <a:srgbClr val="3FA535"/>
                </a:solidFill>
                <a:latin typeface="Verdana"/>
                <a:cs typeface="Verdana"/>
              </a:rPr>
              <a:t>2,67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718573" y="4242707"/>
            <a:ext cx="175337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78" dirty="0">
                <a:solidFill>
                  <a:srgbClr val="3FA535"/>
                </a:solidFill>
                <a:latin typeface="Verdana"/>
                <a:cs typeface="Verdana"/>
              </a:rPr>
              <a:t>2,81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065855" y="4027120"/>
            <a:ext cx="839112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649955" algn="l"/>
              </a:tabLst>
            </a:pPr>
            <a:r>
              <a:rPr sz="1020" spc="-30" baseline="5555" dirty="0">
                <a:solidFill>
                  <a:srgbClr val="016F61"/>
                </a:solidFill>
                <a:latin typeface="Verdana"/>
                <a:cs typeface="Verdana"/>
              </a:rPr>
              <a:t>3,0</a:t>
            </a:r>
            <a:r>
              <a:rPr sz="1020" spc="-15" baseline="5555" dirty="0">
                <a:solidFill>
                  <a:srgbClr val="016F61"/>
                </a:solidFill>
                <a:latin typeface="Verdana"/>
                <a:cs typeface="Verdana"/>
              </a:rPr>
              <a:t>5</a:t>
            </a:r>
            <a:r>
              <a:rPr sz="1020" baseline="5555" dirty="0">
                <a:solidFill>
                  <a:srgbClr val="016F61"/>
                </a:solidFill>
                <a:latin typeface="Verdana"/>
                <a:cs typeface="Verdana"/>
              </a:rPr>
              <a:t>	</a:t>
            </a:r>
            <a:r>
              <a:rPr sz="680" spc="-34" dirty="0">
                <a:solidFill>
                  <a:srgbClr val="016F61"/>
                </a:solidFill>
                <a:latin typeface="Verdana"/>
                <a:cs typeface="Verdana"/>
              </a:rPr>
              <a:t>2,98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27184" y="4018828"/>
            <a:ext cx="203408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20" dirty="0">
                <a:solidFill>
                  <a:srgbClr val="016F61"/>
                </a:solidFill>
                <a:latin typeface="Verdana"/>
                <a:cs typeface="Verdana"/>
              </a:rPr>
              <a:t>3,05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027788" y="4233897"/>
            <a:ext cx="202112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24" dirty="0">
                <a:solidFill>
                  <a:srgbClr val="3FA535"/>
                </a:solidFill>
                <a:latin typeface="Verdana"/>
                <a:cs typeface="Verdana"/>
              </a:rPr>
              <a:t>2,94</a:t>
            </a:r>
            <a:endParaRPr sz="680">
              <a:latin typeface="Verdana"/>
              <a:cs typeface="Verdana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964956" y="2970145"/>
            <a:ext cx="3191907" cy="1301637"/>
            <a:chOff x="2983750" y="4367212"/>
            <a:chExt cx="4693285" cy="1913889"/>
          </a:xfrm>
        </p:grpSpPr>
        <p:sp>
          <p:nvSpPr>
            <p:cNvPr id="110" name="object 110"/>
            <p:cNvSpPr/>
            <p:nvPr/>
          </p:nvSpPr>
          <p:spPr>
            <a:xfrm>
              <a:off x="5754355" y="6107514"/>
              <a:ext cx="1868805" cy="83185"/>
            </a:xfrm>
            <a:custGeom>
              <a:avLst/>
              <a:gdLst/>
              <a:ahLst/>
              <a:cxnLst/>
              <a:rect l="l" t="t" r="r" b="b"/>
              <a:pathLst>
                <a:path w="1868804" h="83185">
                  <a:moveTo>
                    <a:pt x="0" y="0"/>
                  </a:moveTo>
                  <a:lnTo>
                    <a:pt x="466699" y="36169"/>
                  </a:lnTo>
                  <a:lnTo>
                    <a:pt x="935113" y="82664"/>
                  </a:lnTo>
                  <a:lnTo>
                    <a:pt x="1401800" y="46494"/>
                  </a:lnTo>
                  <a:lnTo>
                    <a:pt x="1868500" y="36169"/>
                  </a:lnTo>
                </a:path>
              </a:pathLst>
            </a:custGeom>
            <a:ln w="29273">
              <a:solidFill>
                <a:srgbClr val="1F9B78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11" name="object 11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01471" y="6053364"/>
              <a:ext cx="106768" cy="10675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68166" y="6089530"/>
              <a:ext cx="106768" cy="10675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34861" y="6137748"/>
              <a:ext cx="106768" cy="10675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01555" y="6101584"/>
              <a:ext cx="106768" cy="106756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69972" y="6089530"/>
              <a:ext cx="106768" cy="10675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5754355" y="6145401"/>
              <a:ext cx="1868805" cy="83185"/>
            </a:xfrm>
            <a:custGeom>
              <a:avLst/>
              <a:gdLst/>
              <a:ahLst/>
              <a:cxnLst/>
              <a:rect l="l" t="t" r="r" b="b"/>
              <a:pathLst>
                <a:path w="1868804" h="83185">
                  <a:moveTo>
                    <a:pt x="0" y="0"/>
                  </a:moveTo>
                  <a:lnTo>
                    <a:pt x="466699" y="82664"/>
                  </a:lnTo>
                  <a:lnTo>
                    <a:pt x="935113" y="55105"/>
                  </a:lnTo>
                  <a:lnTo>
                    <a:pt x="1401800" y="34442"/>
                  </a:lnTo>
                  <a:lnTo>
                    <a:pt x="1868500" y="15494"/>
                  </a:lnTo>
                </a:path>
              </a:pathLst>
            </a:custGeom>
            <a:ln w="29273">
              <a:solidFill>
                <a:srgbClr val="8CC046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17" name="object 11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01471" y="6091252"/>
              <a:ext cx="106768" cy="10675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68166" y="6173914"/>
              <a:ext cx="106768" cy="10675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34861" y="6146359"/>
              <a:ext cx="106768" cy="10675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01555" y="6125695"/>
              <a:ext cx="106768" cy="10675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569972" y="6106750"/>
              <a:ext cx="106768" cy="10675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983750" y="4367212"/>
              <a:ext cx="2362835" cy="1241425"/>
            </a:xfrm>
            <a:custGeom>
              <a:avLst/>
              <a:gdLst/>
              <a:ahLst/>
              <a:cxnLst/>
              <a:rect l="l" t="t" r="r" b="b"/>
              <a:pathLst>
                <a:path w="2362835" h="1241425">
                  <a:moveTo>
                    <a:pt x="2362250" y="0"/>
                  </a:moveTo>
                  <a:lnTo>
                    <a:pt x="0" y="0"/>
                  </a:lnTo>
                  <a:lnTo>
                    <a:pt x="0" y="1240980"/>
                  </a:lnTo>
                  <a:lnTo>
                    <a:pt x="2362250" y="1240980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23" name="object 12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14875" y="4437889"/>
              <a:ext cx="168300" cy="168275"/>
            </a:xfrm>
            <a:prstGeom prst="rect">
              <a:avLst/>
            </a:prstGeom>
          </p:spPr>
        </p:pic>
      </p:grpSp>
      <p:sp>
        <p:nvSpPr>
          <p:cNvPr id="124" name="object 124"/>
          <p:cNvSpPr txBox="1"/>
          <p:nvPr/>
        </p:nvSpPr>
        <p:spPr>
          <a:xfrm>
            <a:off x="3028212" y="3230273"/>
            <a:ext cx="205999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7" dirty="0">
                <a:solidFill>
                  <a:srgbClr val="016F61"/>
                </a:solidFill>
                <a:latin typeface="Verdana"/>
                <a:cs typeface="Verdana"/>
              </a:rPr>
              <a:t>6,49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289326" y="2965311"/>
            <a:ext cx="1224334" cy="401024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25912" marR="212909" indent="153312">
              <a:lnSpc>
                <a:spcPts val="748"/>
              </a:lnSpc>
              <a:spcBef>
                <a:spcPts val="218"/>
              </a:spcBef>
            </a:pPr>
            <a:r>
              <a:rPr sz="748" b="1" spc="-14" dirty="0">
                <a:latin typeface="Tahoma"/>
                <a:cs typeface="Tahoma"/>
              </a:rPr>
              <a:t>Приволжский </a:t>
            </a:r>
            <a:r>
              <a:rPr sz="748" b="1" spc="-10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  <a:p>
            <a:pPr>
              <a:spcBef>
                <a:spcPts val="20"/>
              </a:spcBef>
            </a:pPr>
            <a:endParaRPr sz="578">
              <a:latin typeface="Tahoma"/>
              <a:cs typeface="Tahoma"/>
            </a:endParaRPr>
          </a:p>
          <a:p>
            <a:pPr marL="61756">
              <a:tabLst>
                <a:tab pos="376585" algn="l"/>
                <a:tab pos="700914" algn="l"/>
                <a:tab pos="1000196" algn="l"/>
              </a:tabLst>
            </a:pPr>
            <a:r>
              <a:rPr sz="1020" spc="-46" baseline="8333" dirty="0">
                <a:solidFill>
                  <a:srgbClr val="016F61"/>
                </a:solidFill>
                <a:latin typeface="Verdana"/>
                <a:cs typeface="Verdana"/>
              </a:rPr>
              <a:t>6,35	</a:t>
            </a:r>
            <a:r>
              <a:rPr sz="680" spc="-7" dirty="0">
                <a:solidFill>
                  <a:srgbClr val="016F61"/>
                </a:solidFill>
                <a:latin typeface="Verdana"/>
                <a:cs typeface="Verdana"/>
              </a:rPr>
              <a:t>6,06	</a:t>
            </a:r>
            <a:r>
              <a:rPr sz="1020" spc="-46" baseline="2777" dirty="0">
                <a:solidFill>
                  <a:srgbClr val="016F61"/>
                </a:solidFill>
                <a:latin typeface="Verdana"/>
                <a:cs typeface="Verdana"/>
              </a:rPr>
              <a:t>5,76	</a:t>
            </a:r>
            <a:r>
              <a:rPr sz="680" spc="-14" dirty="0">
                <a:solidFill>
                  <a:srgbClr val="016F61"/>
                </a:solidFill>
                <a:latin typeface="Verdana"/>
                <a:cs typeface="Verdana"/>
              </a:rPr>
              <a:t>5,90</a:t>
            </a:r>
            <a:endParaRPr sz="680">
              <a:latin typeface="Verdana"/>
              <a:cs typeface="Verdana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1258886" y="2970145"/>
            <a:ext cx="3157358" cy="844294"/>
            <a:chOff x="475195" y="4367212"/>
            <a:chExt cx="4642485" cy="1241425"/>
          </a:xfrm>
        </p:grpSpPr>
        <p:sp>
          <p:nvSpPr>
            <p:cNvPr id="127" name="object 127"/>
            <p:cNvSpPr/>
            <p:nvPr/>
          </p:nvSpPr>
          <p:spPr>
            <a:xfrm>
              <a:off x="3231923" y="5012984"/>
              <a:ext cx="1831975" cy="46355"/>
            </a:xfrm>
            <a:custGeom>
              <a:avLst/>
              <a:gdLst/>
              <a:ahLst/>
              <a:cxnLst/>
              <a:rect l="l" t="t" r="r" b="b"/>
              <a:pathLst>
                <a:path w="1831975" h="46354">
                  <a:moveTo>
                    <a:pt x="0" y="0"/>
                  </a:moveTo>
                  <a:lnTo>
                    <a:pt x="457441" y="8534"/>
                  </a:lnTo>
                  <a:lnTo>
                    <a:pt x="914882" y="27317"/>
                  </a:lnTo>
                  <a:lnTo>
                    <a:pt x="1374038" y="46088"/>
                  </a:lnTo>
                  <a:lnTo>
                    <a:pt x="1831479" y="37553"/>
                  </a:lnTo>
                </a:path>
              </a:pathLst>
            </a:custGeom>
            <a:ln w="29019">
              <a:solidFill>
                <a:srgbClr val="1F9B78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28" name="object 12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78460" y="4960400"/>
              <a:ext cx="105829" cy="105841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37611" y="4968934"/>
              <a:ext cx="105829" cy="10584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95055" y="4986004"/>
              <a:ext cx="105829" cy="10582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52498" y="5006484"/>
              <a:ext cx="105829" cy="10584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11650" y="4996243"/>
              <a:ext cx="105829" cy="105841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231923" y="5036882"/>
              <a:ext cx="1831975" cy="80645"/>
            </a:xfrm>
            <a:custGeom>
              <a:avLst/>
              <a:gdLst/>
              <a:ahLst/>
              <a:cxnLst/>
              <a:rect l="l" t="t" r="r" b="b"/>
              <a:pathLst>
                <a:path w="1831975" h="80645">
                  <a:moveTo>
                    <a:pt x="0" y="0"/>
                  </a:moveTo>
                  <a:lnTo>
                    <a:pt x="457441" y="80225"/>
                  </a:lnTo>
                  <a:lnTo>
                    <a:pt x="914882" y="34137"/>
                  </a:lnTo>
                  <a:lnTo>
                    <a:pt x="1374038" y="23901"/>
                  </a:lnTo>
                  <a:lnTo>
                    <a:pt x="1831479" y="29019"/>
                  </a:lnTo>
                </a:path>
              </a:pathLst>
            </a:custGeom>
            <a:ln w="29019">
              <a:solidFill>
                <a:srgbClr val="8CC046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34" name="object 13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78460" y="4982599"/>
              <a:ext cx="105829" cy="10582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637611" y="5062813"/>
              <a:ext cx="105829" cy="10582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095055" y="5018434"/>
              <a:ext cx="105829" cy="10582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52498" y="5008191"/>
              <a:ext cx="105829" cy="105841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011650" y="5011606"/>
              <a:ext cx="105829" cy="105841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475195" y="4367212"/>
              <a:ext cx="2362835" cy="1241425"/>
            </a:xfrm>
            <a:custGeom>
              <a:avLst/>
              <a:gdLst/>
              <a:ahLst/>
              <a:cxnLst/>
              <a:rect l="l" t="t" r="r" b="b"/>
              <a:pathLst>
                <a:path w="2362835" h="1241425">
                  <a:moveTo>
                    <a:pt x="2362250" y="0"/>
                  </a:moveTo>
                  <a:lnTo>
                    <a:pt x="0" y="0"/>
                  </a:lnTo>
                  <a:lnTo>
                    <a:pt x="0" y="1240980"/>
                  </a:lnTo>
                  <a:lnTo>
                    <a:pt x="2362250" y="1240980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600531" y="2965312"/>
            <a:ext cx="997606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3455" indent="301873">
              <a:lnSpc>
                <a:spcPts val="748"/>
              </a:lnSpc>
              <a:spcBef>
                <a:spcPts val="218"/>
              </a:spcBef>
            </a:pPr>
            <a:r>
              <a:rPr sz="748" b="1" spc="-34" dirty="0">
                <a:latin typeface="Tahoma"/>
                <a:cs typeface="Tahoma"/>
              </a:rPr>
              <a:t>Южный </a:t>
            </a:r>
            <a:r>
              <a:rPr sz="748" b="1" spc="-31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141" name="object 14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484087" y="3018212"/>
            <a:ext cx="114461" cy="114444"/>
          </a:xfrm>
          <a:prstGeom prst="rect">
            <a:avLst/>
          </a:prstGeom>
        </p:spPr>
      </p:pic>
      <p:sp>
        <p:nvSpPr>
          <p:cNvPr id="142" name="object 142"/>
          <p:cNvSpPr txBox="1"/>
          <p:nvPr/>
        </p:nvSpPr>
        <p:spPr>
          <a:xfrm>
            <a:off x="1337346" y="3273114"/>
            <a:ext cx="19995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27" dirty="0">
                <a:solidFill>
                  <a:srgbClr val="016F61"/>
                </a:solidFill>
                <a:latin typeface="Verdana"/>
                <a:cs typeface="Verdana"/>
              </a:rPr>
              <a:t>2,48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638701" y="3228978"/>
            <a:ext cx="193907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41" dirty="0">
                <a:solidFill>
                  <a:srgbClr val="016F61"/>
                </a:solidFill>
                <a:latin typeface="Verdana"/>
                <a:cs typeface="Verdana"/>
              </a:rPr>
              <a:t>2,87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960180" y="3273978"/>
            <a:ext cx="513054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323466" algn="l"/>
              </a:tabLst>
            </a:pPr>
            <a:r>
              <a:rPr sz="1020" spc="-61" baseline="5555" dirty="0">
                <a:solidFill>
                  <a:srgbClr val="016F61"/>
                </a:solidFill>
                <a:latin typeface="Verdana"/>
                <a:cs typeface="Verdana"/>
              </a:rPr>
              <a:t>2,5</a:t>
            </a:r>
            <a:r>
              <a:rPr sz="1020" spc="-46" baseline="5555" dirty="0">
                <a:solidFill>
                  <a:srgbClr val="016F61"/>
                </a:solidFill>
                <a:latin typeface="Verdana"/>
                <a:cs typeface="Verdana"/>
              </a:rPr>
              <a:t>7</a:t>
            </a:r>
            <a:r>
              <a:rPr sz="1020" baseline="5555" dirty="0">
                <a:solidFill>
                  <a:srgbClr val="016F61"/>
                </a:solidFill>
                <a:latin typeface="Verdana"/>
                <a:cs typeface="Verdana"/>
              </a:rPr>
              <a:t>	</a:t>
            </a:r>
            <a:r>
              <a:rPr sz="680" spc="-31" dirty="0">
                <a:solidFill>
                  <a:srgbClr val="016F61"/>
                </a:solidFill>
                <a:latin typeface="Verdana"/>
                <a:cs typeface="Verdana"/>
              </a:rPr>
              <a:t>2,47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580423" y="3290130"/>
            <a:ext cx="196498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34" dirty="0">
                <a:solidFill>
                  <a:srgbClr val="016F61"/>
                </a:solidFill>
                <a:latin typeface="Verdana"/>
                <a:cs typeface="Verdana"/>
              </a:rPr>
              <a:t>2,26</a:t>
            </a:r>
            <a:endParaRPr sz="680">
              <a:latin typeface="Verdana"/>
              <a:cs typeface="Verdana"/>
            </a:endParaRPr>
          </a:p>
        </p:txBody>
      </p:sp>
      <p:graphicFrame>
        <p:nvGraphicFramePr>
          <p:cNvPr id="146" name="object 146"/>
          <p:cNvGraphicFramePr>
            <a:graphicFrameLocks noGrp="1"/>
          </p:cNvGraphicFramePr>
          <p:nvPr/>
        </p:nvGraphicFramePr>
        <p:xfrm>
          <a:off x="1303056" y="3523403"/>
          <a:ext cx="3245021" cy="290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35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4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8326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00" spc="-90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2,01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3887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160"/>
                        </a:lnSpc>
                      </a:pPr>
                      <a:r>
                        <a:rPr sz="700" spc="-3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2,02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665"/>
                        </a:lnSpc>
                      </a:pPr>
                      <a:r>
                        <a:rPr sz="700" spc="-4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2,47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910"/>
                        </a:lnSpc>
                      </a:pPr>
                      <a:r>
                        <a:rPr sz="700" spc="-6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2,22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944"/>
                        </a:lnSpc>
                      </a:pPr>
                      <a:r>
                        <a:rPr sz="700" spc="-3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2,30</a:t>
                      </a:r>
                      <a:endParaRPr sz="7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465"/>
                        </a:lnSpc>
                      </a:pPr>
                      <a:r>
                        <a:rPr sz="700" spc="-10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6,12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1160"/>
                        </a:lnSpc>
                      </a:pPr>
                      <a:r>
                        <a:rPr sz="700" spc="-40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4,85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</a:pPr>
                      <a:r>
                        <a:rPr sz="700" spc="-60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5,57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65"/>
                        </a:lnSpc>
                      </a:pPr>
                      <a:r>
                        <a:rPr sz="700" spc="-60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5,73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665"/>
                        </a:lnSpc>
                      </a:pPr>
                      <a:r>
                        <a:rPr sz="700" spc="-40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5,66</a:t>
                      </a:r>
                      <a:endParaRPr sz="7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43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43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43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15" dirty="0">
                          <a:latin typeface="Arial"/>
                          <a:cs typeface="Arial"/>
                        </a:rPr>
                        <a:t>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43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43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43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43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43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15" dirty="0">
                          <a:latin typeface="Arial"/>
                          <a:cs typeface="Arial"/>
                        </a:rPr>
                        <a:t>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843" marB="0"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2019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16843" marB="0"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7" name="object 147"/>
          <p:cNvGrpSpPr/>
          <p:nvPr/>
        </p:nvGrpSpPr>
        <p:grpSpPr>
          <a:xfrm>
            <a:off x="1396729" y="3348527"/>
            <a:ext cx="2203370" cy="1377214"/>
            <a:chOff x="677875" y="4923575"/>
            <a:chExt cx="3239770" cy="2025014"/>
          </a:xfrm>
        </p:grpSpPr>
        <p:sp>
          <p:nvSpPr>
            <p:cNvPr id="148" name="object 148"/>
            <p:cNvSpPr/>
            <p:nvPr/>
          </p:nvSpPr>
          <p:spPr>
            <a:xfrm>
              <a:off x="732806" y="4977091"/>
              <a:ext cx="1832610" cy="118110"/>
            </a:xfrm>
            <a:custGeom>
              <a:avLst/>
              <a:gdLst/>
              <a:ahLst/>
              <a:cxnLst/>
              <a:rect l="l" t="t" r="r" b="b"/>
              <a:pathLst>
                <a:path w="1832610" h="118110">
                  <a:moveTo>
                    <a:pt x="0" y="74676"/>
                  </a:moveTo>
                  <a:lnTo>
                    <a:pt x="458457" y="0"/>
                  </a:lnTo>
                  <a:lnTo>
                    <a:pt x="916927" y="57315"/>
                  </a:lnTo>
                  <a:lnTo>
                    <a:pt x="1373644" y="76415"/>
                  </a:lnTo>
                  <a:lnTo>
                    <a:pt x="1832114" y="118097"/>
                  </a:lnTo>
                </a:path>
              </a:pathLst>
            </a:custGeom>
            <a:ln w="29527">
              <a:solidFill>
                <a:srgbClr val="1F9B78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49" name="object 14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77875" y="4996512"/>
              <a:ext cx="107670" cy="107670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36336" y="4923575"/>
              <a:ext cx="107670" cy="107657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94798" y="4979146"/>
              <a:ext cx="107670" cy="10767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53259" y="4998248"/>
              <a:ext cx="107670" cy="107670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11722" y="5039927"/>
              <a:ext cx="107670" cy="107670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32806" y="5055241"/>
              <a:ext cx="1832610" cy="86995"/>
            </a:xfrm>
            <a:custGeom>
              <a:avLst/>
              <a:gdLst/>
              <a:ahLst/>
              <a:cxnLst/>
              <a:rect l="l" t="t" r="r" b="b"/>
              <a:pathLst>
                <a:path w="1832610" h="86995">
                  <a:moveTo>
                    <a:pt x="0" y="86829"/>
                  </a:moveTo>
                  <a:lnTo>
                    <a:pt x="458457" y="85090"/>
                  </a:lnTo>
                  <a:lnTo>
                    <a:pt x="916927" y="0"/>
                  </a:lnTo>
                  <a:lnTo>
                    <a:pt x="1373644" y="46888"/>
                  </a:lnTo>
                  <a:lnTo>
                    <a:pt x="1832114" y="31254"/>
                  </a:lnTo>
                </a:path>
              </a:pathLst>
            </a:custGeom>
            <a:ln w="29527">
              <a:solidFill>
                <a:srgbClr val="8CC046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55" name="object 15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7875" y="5086803"/>
              <a:ext cx="107670" cy="107670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36336" y="5085078"/>
              <a:ext cx="107670" cy="107670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94798" y="4999973"/>
              <a:ext cx="107670" cy="107683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053259" y="5046874"/>
              <a:ext cx="107670" cy="107657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511722" y="5031243"/>
              <a:ext cx="107670" cy="107670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1554873" y="5707100"/>
              <a:ext cx="2362835" cy="1241425"/>
            </a:xfrm>
            <a:custGeom>
              <a:avLst/>
              <a:gdLst/>
              <a:ahLst/>
              <a:cxnLst/>
              <a:rect l="l" t="t" r="r" b="b"/>
              <a:pathLst>
                <a:path w="2362835" h="1241425">
                  <a:moveTo>
                    <a:pt x="2362250" y="0"/>
                  </a:moveTo>
                  <a:lnTo>
                    <a:pt x="0" y="0"/>
                  </a:lnTo>
                  <a:lnTo>
                    <a:pt x="0" y="1240980"/>
                  </a:lnTo>
                  <a:lnTo>
                    <a:pt x="2362250" y="1240980"/>
                  </a:lnTo>
                  <a:lnTo>
                    <a:pt x="236225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2334819" y="3876572"/>
            <a:ext cx="997606" cy="207445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8637" marR="3455" indent="11228">
              <a:lnSpc>
                <a:spcPts val="748"/>
              </a:lnSpc>
              <a:spcBef>
                <a:spcPts val="218"/>
              </a:spcBef>
            </a:pPr>
            <a:r>
              <a:rPr sz="748" b="1" spc="-10" dirty="0">
                <a:latin typeface="Tahoma"/>
                <a:cs typeface="Tahoma"/>
              </a:rPr>
              <a:t>Северо-Кавказский </a:t>
            </a:r>
            <a:r>
              <a:rPr sz="748" b="1" spc="-211" dirty="0">
                <a:latin typeface="Tahoma"/>
                <a:cs typeface="Tahoma"/>
              </a:rPr>
              <a:t> </a:t>
            </a:r>
            <a:r>
              <a:rPr sz="748" b="1" spc="-17" dirty="0">
                <a:latin typeface="Tahoma"/>
                <a:cs typeface="Tahoma"/>
              </a:rPr>
              <a:t>федеральны</a:t>
            </a:r>
            <a:r>
              <a:rPr sz="748" b="1" dirty="0">
                <a:latin typeface="Tahoma"/>
                <a:cs typeface="Tahoma"/>
              </a:rPr>
              <a:t>й</a:t>
            </a:r>
            <a:r>
              <a:rPr sz="748" b="1" spc="-27" dirty="0">
                <a:latin typeface="Tahoma"/>
                <a:cs typeface="Tahoma"/>
              </a:rPr>
              <a:t> </a:t>
            </a:r>
            <a:r>
              <a:rPr sz="748" b="1" spc="-3" dirty="0">
                <a:latin typeface="Tahoma"/>
                <a:cs typeface="Tahoma"/>
              </a:rPr>
              <a:t>округ</a:t>
            </a:r>
            <a:endParaRPr sz="748">
              <a:latin typeface="Tahoma"/>
              <a:cs typeface="Tahoma"/>
            </a:endParaRPr>
          </a:p>
        </p:txBody>
      </p:sp>
      <p:pic>
        <p:nvPicPr>
          <p:cNvPr id="162" name="object 162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218375" y="3929478"/>
            <a:ext cx="114461" cy="114444"/>
          </a:xfrm>
          <a:prstGeom prst="rect">
            <a:avLst/>
          </a:prstGeom>
        </p:spPr>
      </p:pic>
      <p:sp>
        <p:nvSpPr>
          <p:cNvPr id="163" name="object 163"/>
          <p:cNvSpPr txBox="1"/>
          <p:nvPr/>
        </p:nvSpPr>
        <p:spPr>
          <a:xfrm>
            <a:off x="2061787" y="4159930"/>
            <a:ext cx="207295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4" dirty="0">
                <a:solidFill>
                  <a:srgbClr val="016F61"/>
                </a:solidFill>
                <a:latin typeface="Verdana"/>
                <a:cs typeface="Verdana"/>
              </a:rPr>
              <a:t>0,68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368843" y="4177118"/>
            <a:ext cx="201680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24" dirty="0">
                <a:solidFill>
                  <a:srgbClr val="016F61"/>
                </a:solidFill>
                <a:latin typeface="Verdana"/>
                <a:cs typeface="Verdana"/>
              </a:rPr>
              <a:t>0,72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682808" y="4134277"/>
            <a:ext cx="203840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20" dirty="0">
                <a:solidFill>
                  <a:srgbClr val="016F61"/>
                </a:solidFill>
                <a:latin typeface="Verdana"/>
                <a:cs typeface="Verdana"/>
              </a:rPr>
              <a:t>0,82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002388" y="4197675"/>
            <a:ext cx="186997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54" dirty="0">
                <a:solidFill>
                  <a:srgbClr val="016F61"/>
                </a:solidFill>
                <a:latin typeface="Verdana"/>
                <a:cs typeface="Verdana"/>
              </a:rPr>
              <a:t>0,61</a:t>
            </a:r>
            <a:endParaRPr sz="680">
              <a:latin typeface="Verdana"/>
              <a:cs typeface="Verdana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3309184" y="4219959"/>
            <a:ext cx="206863" cy="1133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680" spc="-14" dirty="0">
                <a:solidFill>
                  <a:srgbClr val="016F61"/>
                </a:solidFill>
                <a:latin typeface="Verdana"/>
                <a:cs typeface="Verdana"/>
              </a:rPr>
              <a:t>0,59</a:t>
            </a:r>
            <a:endParaRPr sz="680">
              <a:latin typeface="Verdana"/>
              <a:cs typeface="Verdana"/>
            </a:endParaRPr>
          </a:p>
        </p:txBody>
      </p:sp>
      <p:graphicFrame>
        <p:nvGraphicFramePr>
          <p:cNvPr id="168" name="object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139796"/>
              </p:ext>
            </p:extLst>
          </p:nvPr>
        </p:nvGraphicFramePr>
        <p:xfrm>
          <a:off x="2037344" y="4446928"/>
          <a:ext cx="4535529" cy="273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1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23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8883">
                <a:tc>
                  <a:txBody>
                    <a:bodyPr/>
                    <a:lstStyle/>
                    <a:p>
                      <a:pPr marL="43815">
                        <a:lnSpc>
                          <a:spcPts val="680"/>
                        </a:lnSpc>
                      </a:pPr>
                      <a:r>
                        <a:rPr sz="700" spc="-3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0,77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9"/>
                        </a:lnSpc>
                      </a:pPr>
                      <a:r>
                        <a:rPr sz="700" spc="-3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0,57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19"/>
                        </a:lnSpc>
                      </a:pPr>
                      <a:r>
                        <a:rPr sz="700" spc="-20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0,59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ts val="840"/>
                        </a:lnSpc>
                      </a:pPr>
                      <a:r>
                        <a:rPr sz="700" spc="-2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0,63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60"/>
                        </a:lnSpc>
                      </a:pPr>
                      <a:r>
                        <a:rPr sz="700" spc="-35" dirty="0">
                          <a:solidFill>
                            <a:srgbClr val="3FA535"/>
                          </a:solidFill>
                          <a:latin typeface="Verdana"/>
                          <a:cs typeface="Verdana"/>
                        </a:rPr>
                        <a:t>0,57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ts val="1170"/>
                        </a:lnSpc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170"/>
                        </a:lnSpc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170"/>
                        </a:lnSpc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170"/>
                        </a:lnSpc>
                        <a:tabLst>
                          <a:tab pos="549275" algn="l"/>
                        </a:tabLst>
                      </a:pPr>
                      <a:r>
                        <a:rPr sz="700" spc="15" dirty="0">
                          <a:latin typeface="Arial"/>
                          <a:cs typeface="Arial"/>
                        </a:rPr>
                        <a:t>201</a:t>
                      </a:r>
                      <a:r>
                        <a:rPr lang="ru-RU" sz="700" spc="15" dirty="0">
                          <a:latin typeface="Arial"/>
                          <a:cs typeface="Arial"/>
                        </a:rPr>
                        <a:t>8 </a:t>
                      </a:r>
                      <a:r>
                        <a:rPr sz="700" spc="20" dirty="0">
                          <a:latin typeface="Arial"/>
                          <a:cs typeface="Arial"/>
                        </a:rPr>
                        <a:t>2019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42">
                <a:tc>
                  <a:txBody>
                    <a:bodyPr/>
                    <a:lstStyle/>
                    <a:p>
                      <a:pPr marL="31750">
                        <a:lnSpc>
                          <a:spcPts val="1080"/>
                        </a:lnSpc>
                        <a:spcBef>
                          <a:spcPts val="165"/>
                        </a:spcBef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252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80"/>
                        </a:lnSpc>
                        <a:spcBef>
                          <a:spcPts val="165"/>
                        </a:spcBef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252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80"/>
                        </a:lnSpc>
                        <a:spcBef>
                          <a:spcPts val="165"/>
                        </a:spcBef>
                      </a:pPr>
                      <a:r>
                        <a:rPr sz="700" spc="10" dirty="0">
                          <a:latin typeface="Arial"/>
                          <a:cs typeface="Arial"/>
                        </a:rPr>
                        <a:t>2017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252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1080"/>
                        </a:lnSpc>
                        <a:spcBef>
                          <a:spcPts val="165"/>
                        </a:spcBef>
                      </a:pPr>
                      <a:r>
                        <a:rPr sz="700" spc="15" dirty="0">
                          <a:latin typeface="Arial"/>
                          <a:cs typeface="Arial"/>
                        </a:rPr>
                        <a:t>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252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080"/>
                        </a:lnSpc>
                        <a:spcBef>
                          <a:spcPts val="165"/>
                        </a:spcBef>
                      </a:pPr>
                      <a:r>
                        <a:rPr sz="700" spc="20" dirty="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25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9" name="object 169"/>
          <p:cNvGrpSpPr/>
          <p:nvPr/>
        </p:nvGrpSpPr>
        <p:grpSpPr>
          <a:xfrm>
            <a:off x="2118941" y="4271299"/>
            <a:ext cx="1332732" cy="164972"/>
            <a:chOff x="1739795" y="6280392"/>
            <a:chExt cx="1959610" cy="242570"/>
          </a:xfrm>
        </p:grpSpPr>
        <p:sp>
          <p:nvSpPr>
            <p:cNvPr id="170" name="object 170"/>
            <p:cNvSpPr/>
            <p:nvPr/>
          </p:nvSpPr>
          <p:spPr>
            <a:xfrm>
              <a:off x="1793505" y="6332286"/>
              <a:ext cx="1854200" cy="126364"/>
            </a:xfrm>
            <a:custGeom>
              <a:avLst/>
              <a:gdLst/>
              <a:ahLst/>
              <a:cxnLst/>
              <a:rect l="l" t="t" r="r" b="b"/>
              <a:pathLst>
                <a:path w="1854200" h="126364">
                  <a:moveTo>
                    <a:pt x="0" y="78511"/>
                  </a:moveTo>
                  <a:lnTo>
                    <a:pt x="462559" y="52908"/>
                  </a:lnTo>
                  <a:lnTo>
                    <a:pt x="926833" y="0"/>
                  </a:lnTo>
                  <a:lnTo>
                    <a:pt x="1389405" y="116065"/>
                  </a:lnTo>
                  <a:lnTo>
                    <a:pt x="1853666" y="126301"/>
                  </a:lnTo>
                </a:path>
              </a:pathLst>
            </a:custGeom>
            <a:ln w="29019">
              <a:solidFill>
                <a:srgbClr val="1F9B78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71" name="object 17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39795" y="6358909"/>
              <a:ext cx="105829" cy="105841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204067" y="6331599"/>
              <a:ext cx="105829" cy="10584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666631" y="6280392"/>
              <a:ext cx="105829" cy="105841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30903" y="6396460"/>
              <a:ext cx="105829" cy="105841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93467" y="6406701"/>
              <a:ext cx="105829" cy="105841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793505" y="6356177"/>
              <a:ext cx="1854200" cy="113030"/>
            </a:xfrm>
            <a:custGeom>
              <a:avLst/>
              <a:gdLst/>
              <a:ahLst/>
              <a:cxnLst/>
              <a:rect l="l" t="t" r="r" b="b"/>
              <a:pathLst>
                <a:path w="1854200" h="113029">
                  <a:moveTo>
                    <a:pt x="0" y="0"/>
                  </a:moveTo>
                  <a:lnTo>
                    <a:pt x="462559" y="112649"/>
                  </a:lnTo>
                  <a:lnTo>
                    <a:pt x="926833" y="100711"/>
                  </a:lnTo>
                  <a:lnTo>
                    <a:pt x="1389405" y="78511"/>
                  </a:lnTo>
                  <a:lnTo>
                    <a:pt x="1853666" y="112649"/>
                  </a:lnTo>
                </a:path>
              </a:pathLst>
            </a:custGeom>
            <a:ln w="29019">
              <a:solidFill>
                <a:srgbClr val="8CC046"/>
              </a:solidFill>
            </a:ln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77" name="object 17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739795" y="6304287"/>
              <a:ext cx="105829" cy="105841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204067" y="6416943"/>
              <a:ext cx="105829" cy="105841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66631" y="6403287"/>
              <a:ext cx="105829" cy="105841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130903" y="6381098"/>
              <a:ext cx="105829" cy="105841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593467" y="6416943"/>
              <a:ext cx="105829" cy="105841"/>
            </a:xfrm>
            <a:prstGeom prst="rect">
              <a:avLst/>
            </a:prstGeom>
          </p:spPr>
        </p:pic>
      </p:grpSp>
      <p:sp>
        <p:nvSpPr>
          <p:cNvPr id="182" name="object 182"/>
          <p:cNvSpPr txBox="1"/>
          <p:nvPr/>
        </p:nvSpPr>
        <p:spPr>
          <a:xfrm>
            <a:off x="1646863" y="1237685"/>
            <a:ext cx="1097366" cy="429555"/>
          </a:xfrm>
          <a:prstGeom prst="rect">
            <a:avLst/>
          </a:prstGeom>
        </p:spPr>
        <p:txBody>
          <a:bodyPr vert="horz" wrap="square" lIns="0" tIns="19001" rIns="0" bIns="0" rtlCol="0">
            <a:spAutoFit/>
          </a:bodyPr>
          <a:lstStyle/>
          <a:p>
            <a:pPr marL="8637" marR="3455">
              <a:lnSpc>
                <a:spcPts val="748"/>
              </a:lnSpc>
              <a:spcBef>
                <a:spcPts val="149"/>
              </a:spcBef>
            </a:pPr>
            <a:r>
              <a:rPr sz="680" spc="37" dirty="0"/>
              <a:t>Число</a:t>
            </a:r>
            <a:r>
              <a:rPr sz="680" spc="-3" dirty="0"/>
              <a:t> </a:t>
            </a:r>
            <a:r>
              <a:rPr sz="680" spc="34" dirty="0"/>
              <a:t>заявок,</a:t>
            </a:r>
            <a:r>
              <a:rPr sz="680" spc="-3" dirty="0"/>
              <a:t> </a:t>
            </a:r>
            <a:r>
              <a:rPr sz="680" spc="37" dirty="0"/>
              <a:t>поданных </a:t>
            </a:r>
            <a:r>
              <a:rPr sz="680" spc="-177" dirty="0"/>
              <a:t> </a:t>
            </a:r>
            <a:r>
              <a:rPr sz="680" spc="34" dirty="0"/>
              <a:t>в</a:t>
            </a:r>
            <a:r>
              <a:rPr sz="680" spc="10" dirty="0"/>
              <a:t> </a:t>
            </a:r>
            <a:r>
              <a:rPr sz="680" spc="37" dirty="0"/>
              <a:t>ФО,</a:t>
            </a:r>
            <a:r>
              <a:rPr sz="680" spc="10" dirty="0"/>
              <a:t> </a:t>
            </a:r>
            <a:r>
              <a:rPr sz="680" spc="20" dirty="0"/>
              <a:t>тыс.</a:t>
            </a:r>
            <a:r>
              <a:rPr sz="680" spc="10" dirty="0"/>
              <a:t> </a:t>
            </a:r>
            <a:r>
              <a:rPr sz="680" spc="3" dirty="0"/>
              <a:t>ед.</a:t>
            </a:r>
            <a:endParaRPr sz="680" dirty="0"/>
          </a:p>
          <a:p>
            <a:pPr marL="8637" marR="30662">
              <a:lnSpc>
                <a:spcPts val="680"/>
              </a:lnSpc>
              <a:spcBef>
                <a:spcPts val="394"/>
              </a:spcBef>
            </a:pPr>
            <a:r>
              <a:rPr sz="680" spc="37" dirty="0"/>
              <a:t>Число</a:t>
            </a:r>
            <a:r>
              <a:rPr sz="680" spc="3" dirty="0"/>
              <a:t> </a:t>
            </a:r>
            <a:r>
              <a:rPr sz="680" spc="31" dirty="0"/>
              <a:t>выданных</a:t>
            </a:r>
            <a:r>
              <a:rPr sz="680" spc="7" dirty="0"/>
              <a:t> </a:t>
            </a:r>
            <a:r>
              <a:rPr sz="680" spc="34" dirty="0"/>
              <a:t>патен- </a:t>
            </a:r>
            <a:r>
              <a:rPr sz="680" spc="-177" dirty="0"/>
              <a:t> </a:t>
            </a:r>
            <a:r>
              <a:rPr sz="680" spc="24" dirty="0"/>
              <a:t>тов,</a:t>
            </a:r>
            <a:r>
              <a:rPr sz="680" spc="10" dirty="0"/>
              <a:t> </a:t>
            </a:r>
            <a:r>
              <a:rPr sz="680" spc="20" dirty="0"/>
              <a:t>тыс.</a:t>
            </a:r>
            <a:r>
              <a:rPr sz="680" spc="10" dirty="0"/>
              <a:t> </a:t>
            </a:r>
            <a:r>
              <a:rPr sz="680" spc="3" dirty="0"/>
              <a:t>ед.</a:t>
            </a:r>
            <a:endParaRPr sz="680" dirty="0"/>
          </a:p>
        </p:txBody>
      </p:sp>
      <p:grpSp>
        <p:nvGrpSpPr>
          <p:cNvPr id="183" name="object 183"/>
          <p:cNvGrpSpPr/>
          <p:nvPr/>
        </p:nvGrpSpPr>
        <p:grpSpPr>
          <a:xfrm>
            <a:off x="1427797" y="1281882"/>
            <a:ext cx="193475" cy="290213"/>
            <a:chOff x="723557" y="1884842"/>
            <a:chExt cx="284480" cy="426720"/>
          </a:xfrm>
        </p:grpSpPr>
        <p:sp>
          <p:nvSpPr>
            <p:cNvPr id="184" name="object 184"/>
            <p:cNvSpPr/>
            <p:nvPr/>
          </p:nvSpPr>
          <p:spPr>
            <a:xfrm>
              <a:off x="723557" y="2259990"/>
              <a:ext cx="284480" cy="22225"/>
            </a:xfrm>
            <a:custGeom>
              <a:avLst/>
              <a:gdLst/>
              <a:ahLst/>
              <a:cxnLst/>
              <a:rect l="l" t="t" r="r" b="b"/>
              <a:pathLst>
                <a:path w="284480" h="22225">
                  <a:moveTo>
                    <a:pt x="284403" y="0"/>
                  </a:moveTo>
                  <a:lnTo>
                    <a:pt x="0" y="0"/>
                  </a:lnTo>
                  <a:lnTo>
                    <a:pt x="0" y="22085"/>
                  </a:lnTo>
                  <a:lnTo>
                    <a:pt x="284403" y="22085"/>
                  </a:lnTo>
                  <a:lnTo>
                    <a:pt x="284403" y="0"/>
                  </a:lnTo>
                  <a:close/>
                </a:path>
              </a:pathLst>
            </a:custGeom>
            <a:solidFill>
              <a:srgbClr val="8CC046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85" name="object 18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3090" y="2230579"/>
              <a:ext cx="80899" cy="80899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723557" y="1914245"/>
              <a:ext cx="284480" cy="22225"/>
            </a:xfrm>
            <a:custGeom>
              <a:avLst/>
              <a:gdLst/>
              <a:ahLst/>
              <a:cxnLst/>
              <a:rect l="l" t="t" r="r" b="b"/>
              <a:pathLst>
                <a:path w="284480" h="22225">
                  <a:moveTo>
                    <a:pt x="284403" y="0"/>
                  </a:moveTo>
                  <a:lnTo>
                    <a:pt x="0" y="0"/>
                  </a:lnTo>
                  <a:lnTo>
                    <a:pt x="0" y="22085"/>
                  </a:lnTo>
                  <a:lnTo>
                    <a:pt x="284403" y="22085"/>
                  </a:lnTo>
                  <a:lnTo>
                    <a:pt x="284403" y="0"/>
                  </a:lnTo>
                  <a:close/>
                </a:path>
              </a:pathLst>
            </a:custGeom>
            <a:solidFill>
              <a:srgbClr val="1F9B78"/>
            </a:solidFill>
          </p:spPr>
          <p:txBody>
            <a:bodyPr wrap="square" lIns="0" tIns="0" rIns="0" bIns="0" rtlCol="0"/>
            <a:lstStyle/>
            <a:p>
              <a:endParaRPr sz="952"/>
            </a:p>
          </p:txBody>
        </p:sp>
        <p:pic>
          <p:nvPicPr>
            <p:cNvPr id="187" name="object 18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23090" y="1884842"/>
              <a:ext cx="80899" cy="80899"/>
            </a:xfrm>
            <a:prstGeom prst="rect">
              <a:avLst/>
            </a:prstGeom>
          </p:spPr>
        </p:pic>
      </p:grpSp>
      <p:sp>
        <p:nvSpPr>
          <p:cNvPr id="189" name="TextBox 149">
            <a:extLst>
              <a:ext uri="{FF2B5EF4-FFF2-40B4-BE49-F238E27FC236}">
                <a16:creationId xmlns:a16="http://schemas.microsoft.com/office/drawing/2014/main" id="{A5495FAC-9752-47E5-9B3F-4FC091D211F3}"/>
              </a:ext>
            </a:extLst>
          </p:cNvPr>
          <p:cNvSpPr txBox="1"/>
          <p:nvPr/>
        </p:nvSpPr>
        <p:spPr>
          <a:xfrm>
            <a:off x="196330" y="4745478"/>
            <a:ext cx="1891865" cy="189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Источник: </a:t>
            </a:r>
            <a:r>
              <a:rPr lang="en-US" sz="1200" dirty="0"/>
              <a:t>https://</a:t>
            </a:r>
            <a:r>
              <a:rPr lang="ru-RU" sz="1200" dirty="0" err="1"/>
              <a:t>нтр.рф</a:t>
            </a:r>
            <a:endParaRPr lang="ru-RU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DBE08-D724-46CA-86C1-DB619FC91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850"/>
            <a:ext cx="9144000" cy="946200"/>
          </a:xfrm>
        </p:spPr>
        <p:txBody>
          <a:bodyPr/>
          <a:lstStyle/>
          <a:p>
            <a:r>
              <a:rPr lang="ru-RU" dirty="0"/>
              <a:t>Эффективность развития научной инфраструктуры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C9CB070-39DF-4023-89B1-99A157EE3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79488"/>
              </p:ext>
            </p:extLst>
          </p:nvPr>
        </p:nvGraphicFramePr>
        <p:xfrm>
          <a:off x="0" y="771550"/>
          <a:ext cx="9108504" cy="4259168"/>
        </p:xfrm>
        <a:graphic>
          <a:graphicData uri="http://schemas.openxmlformats.org/drawingml/2006/table">
            <a:tbl>
              <a:tblPr>
                <a:tableStyleId>{37B45F05-A6C1-48AA-8FFF-631D9D1F955C}</a:tableStyleId>
              </a:tblPr>
              <a:tblGrid>
                <a:gridCol w="4067944">
                  <a:extLst>
                    <a:ext uri="{9D8B030D-6E8A-4147-A177-3AD203B41FA5}">
                      <a16:colId xmlns:a16="http://schemas.microsoft.com/office/drawing/2014/main" val="4101657093"/>
                    </a:ext>
                  </a:extLst>
                </a:gridCol>
                <a:gridCol w="1092856">
                  <a:extLst>
                    <a:ext uri="{9D8B030D-6E8A-4147-A177-3AD203B41FA5}">
                      <a16:colId xmlns:a16="http://schemas.microsoft.com/office/drawing/2014/main" val="2243878647"/>
                    </a:ext>
                  </a:extLst>
                </a:gridCol>
                <a:gridCol w="986926">
                  <a:extLst>
                    <a:ext uri="{9D8B030D-6E8A-4147-A177-3AD203B41FA5}">
                      <a16:colId xmlns:a16="http://schemas.microsoft.com/office/drawing/2014/main" val="1001291485"/>
                    </a:ext>
                  </a:extLst>
                </a:gridCol>
                <a:gridCol w="986926">
                  <a:extLst>
                    <a:ext uri="{9D8B030D-6E8A-4147-A177-3AD203B41FA5}">
                      <a16:colId xmlns:a16="http://schemas.microsoft.com/office/drawing/2014/main" val="1476747670"/>
                    </a:ext>
                  </a:extLst>
                </a:gridCol>
                <a:gridCol w="858236">
                  <a:extLst>
                    <a:ext uri="{9D8B030D-6E8A-4147-A177-3AD203B41FA5}">
                      <a16:colId xmlns:a16="http://schemas.microsoft.com/office/drawing/2014/main" val="1245543437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val="1449396846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Exo 2" panose="020B0604020202020204" charset="-52"/>
                        </a:rPr>
                        <a:t>Федеральный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Exo 2" panose="020B0604020202020204" charset="-52"/>
                        </a:rPr>
                        <a:t>Объекты инфраструктуры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  <a:latin typeface="Exo 2" panose="020B0604020202020204" charset="-52"/>
                        </a:rPr>
                        <a:t>Техновооруженность</a:t>
                      </a:r>
                      <a:r>
                        <a:rPr lang="ru-RU" sz="1600" u="none" strike="noStrike" dirty="0">
                          <a:effectLst/>
                          <a:latin typeface="Exo 2" panose="020B0604020202020204" charset="-52"/>
                        </a:rPr>
                        <a:t>, тыс. руб./чел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Exo 2" panose="020B0604020202020204" charset="-52"/>
                        </a:rPr>
                        <a:t>Web of Science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Exo 2" panose="020B0604020202020204" charset="-52"/>
                        </a:rPr>
                        <a:t>Scopus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Exo 2" panose="020B0604020202020204" charset="-52"/>
                        </a:rPr>
                        <a:t>Число выданных патентов, тыс. ед.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3574271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Центральный  федеральный округ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Exo 2" panose="020B0604020202020204" charset="-52"/>
                        </a:rPr>
                        <a:t>280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1 148,60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45 581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62 539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13,87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06011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Приволжский  федеральный округ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176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1 131,10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13 329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16 700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5,66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962119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Уральский  федеральный округ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48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1 060,90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7 073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7 664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87525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Южный  федеральный округ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43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896,9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3 681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6 398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5601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Северо-Западный  федеральный округ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863,5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16 232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20137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3,66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244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Сибирский  федеральный округ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798,6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15 077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19 285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2,94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0387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Северо-Кавказский  федеральный округ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26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713,2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1 743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1 843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0,57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03672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Дальневосточный  федеральный округ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Exo 2" panose="020B0604020202020204" charset="-52"/>
                        </a:rPr>
                        <a:t>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592,3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3 538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4 260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  <a:cs typeface="Arial"/>
                          <a:sym typeface="Arial"/>
                        </a:rPr>
                        <a:t>0,64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606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784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467544" y="2067694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600" dirty="0">
                <a:latin typeface="+mj-lt"/>
              </a:rPr>
              <a:t>Овчинникова Анна Владимировна</a:t>
            </a:r>
            <a:br>
              <a:rPr lang="ru-RU" sz="1600" dirty="0">
                <a:latin typeface="+mj-lt"/>
              </a:rPr>
            </a:br>
            <a:r>
              <a:rPr lang="ru-RU" sz="1600" b="0" dirty="0">
                <a:latin typeface="+mj-lt"/>
              </a:rPr>
              <a:t>директор УФ ИЭ УрО РАН</a:t>
            </a:r>
            <a:br>
              <a:rPr lang="ru-RU" sz="1600" b="0" dirty="0">
                <a:latin typeface="+mj-lt"/>
              </a:rPr>
            </a:br>
            <a:r>
              <a:rPr lang="ru-RU" sz="1600" b="0" dirty="0">
                <a:latin typeface="+mj-lt"/>
              </a:rPr>
              <a:t>д.э.н.</a:t>
            </a:r>
            <a:br>
              <a:rPr lang="ru-RU" sz="1600" b="0" dirty="0">
                <a:latin typeface="+mj-lt"/>
              </a:rPr>
            </a:br>
            <a:br>
              <a:rPr lang="ru-RU" sz="1600" b="0" dirty="0">
                <a:latin typeface="+mj-lt"/>
              </a:rPr>
            </a:br>
            <a:br>
              <a:rPr lang="ru-RU" sz="1600" b="0" dirty="0">
                <a:latin typeface="+mj-lt"/>
              </a:rPr>
            </a:br>
            <a:r>
              <a:rPr lang="en-US" sz="1600" b="0" dirty="0">
                <a:latin typeface="+mj-lt"/>
              </a:rPr>
              <a:t>ovchinnikkova.av</a:t>
            </a:r>
            <a:r>
              <a:rPr lang="en-US" sz="1600" b="0" dirty="0">
                <a:latin typeface="+mj-lt"/>
                <a:hlinkClick r:id="rId3"/>
              </a:rPr>
              <a:t>@uiec.ru</a:t>
            </a:r>
            <a:r>
              <a:rPr lang="en-US" sz="1600" b="0" dirty="0">
                <a:latin typeface="+mj-lt"/>
              </a:rPr>
              <a:t>  </a:t>
            </a:r>
            <a:endParaRPr lang="ru-RU" sz="1600" b="0" dirty="0">
              <a:latin typeface="+mj-lt"/>
            </a:endParaRPr>
          </a:p>
        </p:txBody>
      </p:sp>
      <p:cxnSp>
        <p:nvCxnSpPr>
          <p:cNvPr id="177" name="Google Shape;177;p31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3657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1147650" y="293179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500" dirty="0"/>
              <a:t>КЛЮЧЕВЫЕ ПОКАЗАТЕЛИ НАУЧНО-ТЕХНОЛОГИЧЕСКОГО РАЗВИТИЯ РФ</a:t>
            </a:r>
            <a:endParaRPr sz="2500"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2"/>
          </p:nvPr>
        </p:nvSpPr>
        <p:spPr>
          <a:xfrm flipH="1">
            <a:off x="1147579" y="1995686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cxnSp>
        <p:nvCxnSpPr>
          <p:cNvPr id="177" name="Google Shape;177;p31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31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Для чего создаются Консорциумы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77545-AD25-4321-B952-61605C7E2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850"/>
            <a:ext cx="9144000" cy="946200"/>
          </a:xfrm>
        </p:spPr>
        <p:txBody>
          <a:bodyPr/>
          <a:lstStyle/>
          <a:p>
            <a:r>
              <a:rPr lang="ru-RU" b="1" i="0" cap="all" dirty="0">
                <a:solidFill>
                  <a:srgbClr val="1E1E1E"/>
                </a:solidFill>
                <a:effectLst/>
                <a:latin typeface="Exo 2" panose="020B0604020202020204" charset="-52"/>
              </a:rPr>
              <a:t>ОСНОВНЫЕ НАПРАВЛЕНИЯ ГОСУДАРСТВЕННОЙ ПОЛИТИКИ В ОБЛАСТИ НАУЧНО-ТЕХНОЛОГИЧЕСКОГО РАЗВИТИЯ</a:t>
            </a:r>
            <a:br>
              <a:rPr lang="ru-RU" b="1" i="0" cap="all" dirty="0">
                <a:solidFill>
                  <a:srgbClr val="1E1E1E"/>
                </a:solidFill>
                <a:effectLst/>
                <a:latin typeface="Exo 2" panose="020B0604020202020204" charset="-52"/>
              </a:rPr>
            </a:br>
            <a:endParaRPr lang="ru-RU" dirty="0">
              <a:latin typeface="Exo 2" panose="020B060402020202020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B861C0-50C9-499F-8C5E-672339DF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65" y="1299050"/>
            <a:ext cx="381600" cy="36929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A56495-85FE-44B2-A58A-A8D5644FA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0" y="1965058"/>
            <a:ext cx="381000" cy="381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454DAA-38EF-42BD-8C17-C614DB945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0" y="2741293"/>
            <a:ext cx="381000" cy="381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57AD06-D154-4164-AC0B-A3A815F74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90" y="3491583"/>
            <a:ext cx="381000" cy="381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695076-7FA3-4598-8C46-60D36C260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90" y="4274264"/>
            <a:ext cx="381000" cy="381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85A6BA-1B71-43F9-A617-489BC49DFBAA}"/>
              </a:ext>
            </a:extLst>
          </p:cNvPr>
          <p:cNvSpPr txBox="1"/>
          <p:nvPr/>
        </p:nvSpPr>
        <p:spPr>
          <a:xfrm>
            <a:off x="692289" y="1409145"/>
            <a:ext cx="4683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sng" cap="all" dirty="0">
                <a:solidFill>
                  <a:srgbClr val="000000"/>
                </a:solidFill>
                <a:effectLst/>
                <a:latin typeface="HelveticaNeueCyr"/>
                <a:hlinkClick r:id="rId7"/>
              </a:rPr>
              <a:t>УПРАВЛЕНИЕ И ИНВЕСТИЦИИ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67669-AC4D-4A48-BE5E-27EBA9AACEBD}"/>
              </a:ext>
            </a:extLst>
          </p:cNvPr>
          <p:cNvSpPr txBox="1"/>
          <p:nvPr/>
        </p:nvSpPr>
        <p:spPr>
          <a:xfrm>
            <a:off x="692289" y="2087539"/>
            <a:ext cx="4683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sng" cap="all" dirty="0">
                <a:solidFill>
                  <a:srgbClr val="000000"/>
                </a:solidFill>
                <a:effectLst/>
                <a:latin typeface="HelveticaNeueCyr"/>
                <a:hlinkClick r:id="rId8"/>
              </a:rPr>
              <a:t>ВЗАИМОДЕЙСТВИЕ И КООПЕРАЦИЯ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2F199C-9798-4608-9997-31CEB1592D60}"/>
              </a:ext>
            </a:extLst>
          </p:cNvPr>
          <p:cNvSpPr txBox="1"/>
          <p:nvPr/>
        </p:nvSpPr>
        <p:spPr>
          <a:xfrm>
            <a:off x="705897" y="2853249"/>
            <a:ext cx="4683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sng" cap="all" dirty="0">
                <a:solidFill>
                  <a:srgbClr val="000000"/>
                </a:solidFill>
                <a:effectLst/>
                <a:latin typeface="HelveticaNeueCyr"/>
                <a:hlinkClick r:id="rId9"/>
              </a:rPr>
              <a:t>ИНФРАСТРУКТУРА И СРЕДА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A1D28-791B-42CA-B4F1-AB3B21BC0C88}"/>
              </a:ext>
            </a:extLst>
          </p:cNvPr>
          <p:cNvSpPr txBox="1"/>
          <p:nvPr/>
        </p:nvSpPr>
        <p:spPr>
          <a:xfrm>
            <a:off x="682089" y="3579647"/>
            <a:ext cx="4683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sng" cap="all" dirty="0">
                <a:solidFill>
                  <a:srgbClr val="000000"/>
                </a:solidFill>
                <a:effectLst/>
                <a:latin typeface="HelveticaNeueCyr"/>
                <a:hlinkClick r:id="rId10"/>
              </a:rPr>
              <a:t>КАДРЫ И ЧЕЛОВЕЧЕСКИЙ КАПИТАЛ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99B7C4-08CC-425A-B784-F60C3A1E55CA}"/>
              </a:ext>
            </a:extLst>
          </p:cNvPr>
          <p:cNvSpPr txBox="1"/>
          <p:nvPr/>
        </p:nvSpPr>
        <p:spPr>
          <a:xfrm>
            <a:off x="705897" y="4407448"/>
            <a:ext cx="4683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sng" cap="all" dirty="0">
                <a:solidFill>
                  <a:srgbClr val="000000"/>
                </a:solidFill>
                <a:effectLst/>
                <a:latin typeface="HelveticaNeueCyr"/>
                <a:hlinkClick r:id="rId11"/>
              </a:rPr>
              <a:t>СОТРУДНИЧЕСТВО И ИНТЕГРАЦИЯ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22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>
            <a:extLst>
              <a:ext uri="{FF2B5EF4-FFF2-40B4-BE49-F238E27FC236}">
                <a16:creationId xmlns:a16="http://schemas.microsoft.com/office/drawing/2014/main" id="{4F68966E-CD7E-4D19-8E1A-4F5F8D0A8AB9}"/>
              </a:ext>
            </a:extLst>
          </p:cNvPr>
          <p:cNvSpPr/>
          <p:nvPr/>
        </p:nvSpPr>
        <p:spPr>
          <a:xfrm>
            <a:off x="4568740" y="4675718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2C340DA-59C9-4799-A3B5-A0E64AC05019}"/>
              </a:ext>
            </a:extLst>
          </p:cNvPr>
          <p:cNvSpPr/>
          <p:nvPr/>
        </p:nvSpPr>
        <p:spPr>
          <a:xfrm>
            <a:off x="4561236" y="2992176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FA671A4-3C40-4AE7-879B-A4DA9E284DC0}"/>
              </a:ext>
            </a:extLst>
          </p:cNvPr>
          <p:cNvSpPr/>
          <p:nvPr/>
        </p:nvSpPr>
        <p:spPr>
          <a:xfrm>
            <a:off x="4561236" y="4153045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484A48C-ACF3-484A-8C71-CC6D2773A170}"/>
              </a:ext>
            </a:extLst>
          </p:cNvPr>
          <p:cNvSpPr/>
          <p:nvPr/>
        </p:nvSpPr>
        <p:spPr>
          <a:xfrm>
            <a:off x="4561236" y="3533944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E56C39B-FA69-424C-8175-1C512D63D25C}"/>
              </a:ext>
            </a:extLst>
          </p:cNvPr>
          <p:cNvSpPr/>
          <p:nvPr/>
        </p:nvSpPr>
        <p:spPr>
          <a:xfrm>
            <a:off x="4561236" y="2497586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69A67FE7-EA67-44CE-B6F7-4E144E392D42}"/>
              </a:ext>
            </a:extLst>
          </p:cNvPr>
          <p:cNvSpPr/>
          <p:nvPr/>
        </p:nvSpPr>
        <p:spPr>
          <a:xfrm>
            <a:off x="4561236" y="1975566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F6E6A61-FADF-4AEA-B08D-0576BB8A1209}"/>
              </a:ext>
            </a:extLst>
          </p:cNvPr>
          <p:cNvSpPr/>
          <p:nvPr/>
        </p:nvSpPr>
        <p:spPr>
          <a:xfrm>
            <a:off x="4571544" y="1513486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B8A9642-0C64-4C95-BC24-EF194DE52FFF}"/>
              </a:ext>
            </a:extLst>
          </p:cNvPr>
          <p:cNvSpPr/>
          <p:nvPr/>
        </p:nvSpPr>
        <p:spPr>
          <a:xfrm>
            <a:off x="61244" y="4675500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1BC9EAC-FBAF-481E-8D7F-E9440047643E}"/>
              </a:ext>
            </a:extLst>
          </p:cNvPr>
          <p:cNvSpPr/>
          <p:nvPr/>
        </p:nvSpPr>
        <p:spPr>
          <a:xfrm>
            <a:off x="61244" y="3011848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95FC962-68C6-493D-94DE-8BF2833F8A48}"/>
              </a:ext>
            </a:extLst>
          </p:cNvPr>
          <p:cNvSpPr/>
          <p:nvPr/>
        </p:nvSpPr>
        <p:spPr>
          <a:xfrm>
            <a:off x="61244" y="4172717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A6FCEC9-9AD5-4A46-9257-461CD2BC8EC7}"/>
              </a:ext>
            </a:extLst>
          </p:cNvPr>
          <p:cNvSpPr/>
          <p:nvPr/>
        </p:nvSpPr>
        <p:spPr>
          <a:xfrm>
            <a:off x="61244" y="3553616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939C365-FD42-4D71-B5E8-86417D670F9D}"/>
              </a:ext>
            </a:extLst>
          </p:cNvPr>
          <p:cNvSpPr/>
          <p:nvPr/>
        </p:nvSpPr>
        <p:spPr>
          <a:xfrm>
            <a:off x="61244" y="2517258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67E6CE6-0D75-4833-AF05-349136F3B46B}"/>
              </a:ext>
            </a:extLst>
          </p:cNvPr>
          <p:cNvSpPr/>
          <p:nvPr/>
        </p:nvSpPr>
        <p:spPr>
          <a:xfrm>
            <a:off x="61244" y="1995238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B3A8EF2-668F-4B5E-8742-44DF46052EF3}"/>
              </a:ext>
            </a:extLst>
          </p:cNvPr>
          <p:cNvSpPr/>
          <p:nvPr/>
        </p:nvSpPr>
        <p:spPr>
          <a:xfrm>
            <a:off x="71552" y="1533158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A7051-7BED-4EB1-8F19-ABC18B9DB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52850"/>
            <a:ext cx="8964488" cy="946200"/>
          </a:xfrm>
        </p:spPr>
        <p:txBody>
          <a:bodyPr/>
          <a:lstStyle/>
          <a:p>
            <a:r>
              <a:rPr lang="ru-RU" b="1" i="0" cap="all" dirty="0">
                <a:solidFill>
                  <a:srgbClr val="1E1E1E"/>
                </a:solidFill>
                <a:effectLst/>
                <a:latin typeface="Exo 2" panose="020B0604020202020204" charset="-52"/>
              </a:rPr>
              <a:t>БОЛЬШИЕ ВЫЗОВЫ И ПРИОРИТЕТЫ НАУЧНО-ТЕХНОЛОГИЧЕСКОГО РАЗВИТИЯ</a:t>
            </a:r>
            <a:br>
              <a:rPr lang="ru-RU" b="1" i="0" cap="all" dirty="0">
                <a:solidFill>
                  <a:srgbClr val="1E1E1E"/>
                </a:solidFill>
                <a:effectLst/>
                <a:latin typeface="Exo 2" panose="020B0604020202020204" charset="-52"/>
              </a:rPr>
            </a:br>
            <a:endParaRPr lang="ru-RU" dirty="0">
              <a:latin typeface="Exo 2" panose="020B0604020202020204" charset="-52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763953A-F0B6-48B7-AC83-4C44BA57A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30725"/>
              </p:ext>
            </p:extLst>
          </p:nvPr>
        </p:nvGraphicFramePr>
        <p:xfrm>
          <a:off x="104744" y="1173843"/>
          <a:ext cx="9144000" cy="3937000"/>
        </p:xfrm>
        <a:graphic>
          <a:graphicData uri="http://schemas.openxmlformats.org/drawingml/2006/table">
            <a:tbl>
              <a:tblPr firstRow="1" bandRow="1">
                <a:tableStyleId>{37B45F05-A6C1-48AA-8FFF-631D9D1F955C}</a:tableStyleId>
              </a:tblPr>
              <a:tblGrid>
                <a:gridCol w="467544">
                  <a:extLst>
                    <a:ext uri="{9D8B030D-6E8A-4147-A177-3AD203B41FA5}">
                      <a16:colId xmlns:a16="http://schemas.microsoft.com/office/drawing/2014/main" val="1148901003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6881937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511521609"/>
                    </a:ext>
                  </a:extLst>
                </a:gridCol>
                <a:gridCol w="4067944">
                  <a:extLst>
                    <a:ext uri="{9D8B030D-6E8A-4147-A177-3AD203B41FA5}">
                      <a16:colId xmlns:a16="http://schemas.microsoft.com/office/drawing/2014/main" val="1393712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/>
                        <a:t>Большие вызовы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Приоритеты НТР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856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СЫРЬЕВАЯ ЗАВИСИМОСТЬ И ЦИФРОВАЯ РЕВОЛЮЦИЯ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ЦИФРОВЫЕ ТЕХНОЛОГИИ, ИСКУССТВЕННЫЙ ИНТЕЛЛЕКТ, НОВЫЕ МАТЕРИАЛЫ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26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СТАРЕНИЕ НАСЕЛЕНИЯ И НОВЫЕ БОЛЕЗНИ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ПЕРСОНАЛИЗИРОВАННАЯ МЕДИЦИНА И ВЫСОКОТЕХНОЛОГИЧНОЕ ЗДРАВООХРАНЕНИЕ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445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ИСТОЩЕНИЕ ПРИРОДНЫХ РЕСУРСОВ И УХУДШЕНИЕ ЭКОЛОГИИ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ЭФФЕКТИВНОЕ ВЗАИМОДЕЙСТВИЕ ЧЕЛОВЕКА, ПРИРОДЫ И ТЕХНОЛОГИЙ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680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ПРОДОВОЛЬСТВЕННАЯ БЕЗОПАСНОСТЬ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РАЦИОНАЛЬНОЕ АГРО- И АКВАХОЗЯЙСТВО, ЗАЩИТА ЭКОЛОГИИ, БЕЗОПАСНЫЕ ПРОДУКТЫ ПИТАНИЯ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638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ВЫРАБОТКА И СОХРАНЕНИЕ ЭНЕРГИИ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ЭКОЛОГИЧЕСКИ ЧИСТАЯ И РЕСУРСОСБЕРЕГАЮЩАЯ ЭНЕРГЕТИКА, НОВЫЕ ИСТОЧНИКИ ЭНЕРГИИ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882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УГРОЗЫ НАЦИОНАЛЬНОЙ БЕЗОПАСНОСТИ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ПРОТИВОДЕЙСТВИЕ УГРОЗАМ НАЦИОНАЛЬНОЙ И ИНДИВИДУАЛЬНОЙ БЕЗОПАСНОСТИ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649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ОСВОЕНИЕ ТЕРРИТОРИИ СТРАНЫ, МИРОВОГО ОКЕАНА, АРКТИКИ И АНТАРКТИКИ</a:t>
                      </a:r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СВЯЗАННОСТЬ ТЕРРИТОРИИ РОССИЙСКОЙ ФЕДЕРАЦИИ</a:t>
                      </a:r>
                      <a:endParaRPr lang="ru-RU" sz="12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5580888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75F278-F085-463B-89F1-86CB85A0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7" y="1582182"/>
            <a:ext cx="306000" cy="36266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269BA1-E5C1-41AA-88FE-637388E84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56" y="1587902"/>
            <a:ext cx="306000" cy="306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" name="Рисунок 7" descr="Старение населения и новые болезни">
            <a:hlinkClick r:id="rId4"/>
            <a:extLst>
              <a:ext uri="{FF2B5EF4-FFF2-40B4-BE49-F238E27FC236}">
                <a16:creationId xmlns:a16="http://schemas.microsoft.com/office/drawing/2014/main" id="{9544B638-AC2A-4A55-ADCB-921D9E983A3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4" y="2088218"/>
            <a:ext cx="381000" cy="26670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2EE75B-A729-4744-8D26-085E67F91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377" y="2030699"/>
            <a:ext cx="304826" cy="28653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Рисунок 9" descr="Истощение природных ресурсов и ухудшение экологии">
            <a:hlinkClick r:id="rId7"/>
            <a:extLst>
              <a:ext uri="{FF2B5EF4-FFF2-40B4-BE49-F238E27FC236}">
                <a16:creationId xmlns:a16="http://schemas.microsoft.com/office/drawing/2014/main" id="{7B32DECA-0C7F-454D-B371-C5742D25D8D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9" y="2554361"/>
            <a:ext cx="304800" cy="31432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1" name="Рисунок 10" descr="Эффективное взаимодействие человека, природы и технологий">
            <a:hlinkClick r:id="rId7"/>
            <a:extLst>
              <a:ext uri="{FF2B5EF4-FFF2-40B4-BE49-F238E27FC236}">
                <a16:creationId xmlns:a16="http://schemas.microsoft.com/office/drawing/2014/main" id="{03D751C2-55A7-4FCE-A26A-71D7C246F86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98" y="2571750"/>
            <a:ext cx="314325" cy="31432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2" name="Рисунок 11" descr="Продовольственная безопасность ">
            <a:hlinkClick r:id="rId10"/>
            <a:extLst>
              <a:ext uri="{FF2B5EF4-FFF2-40B4-BE49-F238E27FC236}">
                <a16:creationId xmlns:a16="http://schemas.microsoft.com/office/drawing/2014/main" id="{94A866E5-56E8-42FA-986C-6D31374CB9C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4" y="3089799"/>
            <a:ext cx="295275" cy="2952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3" name="Рисунок 12" descr="Рациональное агро- и аквахозяйство, защита экологии, безопасные продукты питания">
            <a:hlinkClick r:id="rId10"/>
            <a:extLst>
              <a:ext uri="{FF2B5EF4-FFF2-40B4-BE49-F238E27FC236}">
                <a16:creationId xmlns:a16="http://schemas.microsoft.com/office/drawing/2014/main" id="{57017B2D-D12D-4B19-8B36-BCB6391C73D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40" y="3085738"/>
            <a:ext cx="333375" cy="28575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4" name="Рисунок 13" descr="Выработка и сохранение энергии">
            <a:hlinkClick r:id="rId13"/>
            <a:extLst>
              <a:ext uri="{FF2B5EF4-FFF2-40B4-BE49-F238E27FC236}">
                <a16:creationId xmlns:a16="http://schemas.microsoft.com/office/drawing/2014/main" id="{66AC62AB-2E23-46FC-9941-E8119DDA97E6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8" y="3698492"/>
            <a:ext cx="390525" cy="1809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5" name="Рисунок 14" descr="Экологически чистая и ресурсосберегающая энергетика, новые источники энергии">
            <a:hlinkClick r:id="rId13"/>
            <a:extLst>
              <a:ext uri="{FF2B5EF4-FFF2-40B4-BE49-F238E27FC236}">
                <a16:creationId xmlns:a16="http://schemas.microsoft.com/office/drawing/2014/main" id="{4583DDBD-3709-4110-947A-B51C49787CAA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58" y="3581444"/>
            <a:ext cx="304800" cy="36195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7" name="Рисунок 16" descr="Угрозы национальной безопасности">
            <a:hlinkClick r:id="rId16"/>
            <a:extLst>
              <a:ext uri="{FF2B5EF4-FFF2-40B4-BE49-F238E27FC236}">
                <a16:creationId xmlns:a16="http://schemas.microsoft.com/office/drawing/2014/main" id="{15ED4436-FC20-4E2E-80A5-043B3FCA0C62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8" y="4234157"/>
            <a:ext cx="36195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Противодействие угрозам национальной и индивидуальной безопасности">
            <a:hlinkClick r:id="rId16"/>
            <a:extLst>
              <a:ext uri="{FF2B5EF4-FFF2-40B4-BE49-F238E27FC236}">
                <a16:creationId xmlns:a16="http://schemas.microsoft.com/office/drawing/2014/main" id="{1F1F34CC-D0E1-4ACF-8225-4D5C0D3FBF9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60" y="4234157"/>
            <a:ext cx="304800" cy="28575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9" name="Рисунок 18" descr="Освоение территории страны, Мирового океана, Арктики и Антарктики">
            <a:hlinkClick r:id="rId19"/>
            <a:extLst>
              <a:ext uri="{FF2B5EF4-FFF2-40B4-BE49-F238E27FC236}">
                <a16:creationId xmlns:a16="http://schemas.microsoft.com/office/drawing/2014/main" id="{B3B52C56-8EB6-453F-94FA-C707E97994ED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0" y="4718062"/>
            <a:ext cx="306000" cy="34290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20" name="Рисунок 19" descr="Связанность территории Российской Федерации">
            <a:hlinkClick r:id="rId19"/>
            <a:extLst>
              <a:ext uri="{FF2B5EF4-FFF2-40B4-BE49-F238E27FC236}">
                <a16:creationId xmlns:a16="http://schemas.microsoft.com/office/drawing/2014/main" id="{7CECE72E-4B23-472E-8C32-167DEAA43EF9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94" y="4710490"/>
            <a:ext cx="342900" cy="34290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87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7616C-BFA5-4086-8478-CA346F3D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34195"/>
            <a:ext cx="9108504" cy="737355"/>
          </a:xfrm>
        </p:spPr>
        <p:txBody>
          <a:bodyPr/>
          <a:lstStyle/>
          <a:p>
            <a:r>
              <a:rPr lang="ru-RU" sz="1600" b="1" i="0" cap="all" dirty="0">
                <a:solidFill>
                  <a:srgbClr val="1E1E1E"/>
                </a:solidFill>
                <a:effectLst/>
                <a:latin typeface="Exo 2" panose="020B0604020202020204" charset="-52"/>
              </a:rPr>
              <a:t>ВНУТРЕННИЕ ЗАТРАТЫ НА ИССЛЕДОВАНИЯ И РАЗРАБОТКИ ЗА СЧЕТ ВСЕХ ИСТОЧНИКОВ В ТЕКУЩИХ ЦЕНАХ, В ПРОЦЕНТАХ ОТ ВАЛОВОГО ВНУТРЕННЕГО ПРОДУКТА</a:t>
            </a:r>
            <a:br>
              <a:rPr lang="ru-RU" sz="1600" b="1" i="0" cap="all" dirty="0">
                <a:solidFill>
                  <a:srgbClr val="1E1E1E"/>
                </a:solidFill>
                <a:effectLst/>
                <a:latin typeface="Exo 2" panose="020B0604020202020204" charset="-52"/>
              </a:rPr>
            </a:br>
            <a:endParaRPr lang="ru-RU" sz="1600" dirty="0">
              <a:latin typeface="Exo 2" panose="020B0604020202020204" charset="-52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AF27358-C581-4C3D-AD33-E216BD577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851914"/>
              </p:ext>
            </p:extLst>
          </p:nvPr>
        </p:nvGraphicFramePr>
        <p:xfrm>
          <a:off x="0" y="987574"/>
          <a:ext cx="9144000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724B94-2C7E-4687-9FDE-D4A2B7659EB8}"/>
              </a:ext>
            </a:extLst>
          </p:cNvPr>
          <p:cNvSpPr txBox="1"/>
          <p:nvPr/>
        </p:nvSpPr>
        <p:spPr>
          <a:xfrm>
            <a:off x="46790" y="71663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6124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2460E-9410-42FF-88EC-8362D6401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850"/>
            <a:ext cx="9144000" cy="562716"/>
          </a:xfrm>
        </p:spPr>
        <p:txBody>
          <a:bodyPr/>
          <a:lstStyle/>
          <a:p>
            <a:r>
              <a:rPr lang="ru-RU" sz="2200" dirty="0"/>
              <a:t>Объем бюджетного финансирования инструментов, млн. руб.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1360C4C-C0A6-4B2C-A1F2-227752BDC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740683"/>
              </p:ext>
            </p:extLst>
          </p:nvPr>
        </p:nvGraphicFramePr>
        <p:xfrm>
          <a:off x="-108520" y="781437"/>
          <a:ext cx="9180512" cy="393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9" name="Таблица 148">
            <a:extLst>
              <a:ext uri="{FF2B5EF4-FFF2-40B4-BE49-F238E27FC236}">
                <a16:creationId xmlns:a16="http://schemas.microsoft.com/office/drawing/2014/main" id="{4A5AB3F8-AC72-40FB-A9F3-CF154B1CD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94525"/>
              </p:ext>
            </p:extLst>
          </p:nvPr>
        </p:nvGraphicFramePr>
        <p:xfrm>
          <a:off x="4679504" y="1236190"/>
          <a:ext cx="4392488" cy="1358265"/>
        </p:xfrm>
        <a:graphic>
          <a:graphicData uri="http://schemas.openxmlformats.org/drawingml/2006/table">
            <a:tbl>
              <a:tblPr>
                <a:tableStyleId>{37B45F05-A6C1-48AA-8FFF-631D9D1F955C}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83720581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204051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9205226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Объект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Сумма финансирования, млн. руб.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Exo 2" panose="020B0604020202020204" charset="-52"/>
                        </a:rPr>
                        <a:t>Доля,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14649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Exo 2" panose="020B0604020202020204" charset="-52"/>
                        </a:rPr>
                        <a:t>Университеты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Exo 2" panose="020B0604020202020204" charset="-52"/>
                        </a:rPr>
                        <a:t>524 303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Exo 2" panose="020B0604020202020204" charset="-52"/>
                        </a:rPr>
                        <a:t>68,93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23240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Exo 2" panose="020B0604020202020204" charset="-52"/>
                        </a:rPr>
                        <a:t>Научные организации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Exo 2" panose="020B0604020202020204" charset="-52"/>
                        </a:rPr>
                        <a:t>216 227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Exo 2" panose="020B0604020202020204" charset="-52"/>
                        </a:rPr>
                        <a:t>28,43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9838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Exo 2" panose="020B0604020202020204" charset="-52"/>
                        </a:rPr>
                        <a:t>Смежные инструменты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Exo 2" panose="020B0604020202020204" charset="-52"/>
                        </a:rPr>
                        <a:t>20 055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Exo 2" panose="020B0604020202020204" charset="-52"/>
                        </a:rPr>
                        <a:t>2,64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33877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Exo 2" panose="020B0604020202020204" charset="-52"/>
                        </a:rPr>
                        <a:t>ИТОГО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Exo 2" panose="020B0604020202020204" charset="-52"/>
                        </a:rPr>
                        <a:t>760 585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Exo 2" panose="020B0604020202020204" charset="-52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Exo 2" panose="020B0604020202020204" charset="-5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9216617"/>
                  </a:ext>
                </a:extLst>
              </a:tr>
            </a:tbl>
          </a:graphicData>
        </a:graphic>
      </p:graphicFrame>
      <p:sp>
        <p:nvSpPr>
          <p:cNvPr id="150" name="TextBox 149">
            <a:extLst>
              <a:ext uri="{FF2B5EF4-FFF2-40B4-BE49-F238E27FC236}">
                <a16:creationId xmlns:a16="http://schemas.microsoft.com/office/drawing/2014/main" id="{2D6141AA-3C9C-439C-94CD-08B9AB37897D}"/>
              </a:ext>
            </a:extLst>
          </p:cNvPr>
          <p:cNvSpPr txBox="1"/>
          <p:nvPr/>
        </p:nvSpPr>
        <p:spPr>
          <a:xfrm>
            <a:off x="395536" y="4790650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-US" dirty="0"/>
              <a:t>https://</a:t>
            </a:r>
            <a:r>
              <a:rPr lang="ru-RU" dirty="0" err="1"/>
              <a:t>нтр.рф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21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31E64-7F5D-4885-A845-8225422B8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352850"/>
            <a:ext cx="8892480" cy="706732"/>
          </a:xfrm>
        </p:spPr>
        <p:txBody>
          <a:bodyPr/>
          <a:lstStyle/>
          <a:p>
            <a:pPr algn="l"/>
            <a:r>
              <a:rPr lang="ru-RU" sz="2400" b="1" i="0" dirty="0">
                <a:solidFill>
                  <a:srgbClr val="191A1A"/>
                </a:solidFill>
                <a:effectLst/>
                <a:latin typeface="Exo 2" panose="020B0604020202020204" charset="-52"/>
              </a:rPr>
              <a:t>Консорциум: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35061-8DB3-411D-BE49-A53B0AB05E74}"/>
              </a:ext>
            </a:extLst>
          </p:cNvPr>
          <p:cNvSpPr txBox="1"/>
          <p:nvPr/>
        </p:nvSpPr>
        <p:spPr>
          <a:xfrm>
            <a:off x="58376" y="915566"/>
            <a:ext cx="88924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191A1A"/>
                </a:solidFill>
                <a:effectLst/>
                <a:latin typeface="Exo 2" panose="020B0604020202020204" charset="-52"/>
              </a:rPr>
              <a:t>постоянный, но чаще всего временный союз юридических лиц, а так же и физических лиц на базе договора для осуществления разного вида задач, в осуществление разного рода крупных проектов и заказов, при сохранении ими своей предпринимательской самостоятельности.</a:t>
            </a:r>
            <a:endParaRPr lang="ru-RU" sz="2400" dirty="0">
              <a:latin typeface="Exo 2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91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38770-B34D-4250-811F-7463C477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08" y="352850"/>
            <a:ext cx="7035643" cy="946200"/>
          </a:xfrm>
        </p:spPr>
        <p:txBody>
          <a:bodyPr/>
          <a:lstStyle/>
          <a:p>
            <a:pPr algn="l"/>
            <a:r>
              <a:rPr lang="ru-RU" dirty="0"/>
              <a:t>Зачем?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25C03-C261-4B91-A0E0-48D0803514FA}"/>
              </a:ext>
            </a:extLst>
          </p:cNvPr>
          <p:cNvSpPr txBox="1"/>
          <p:nvPr/>
        </p:nvSpPr>
        <p:spPr>
          <a:xfrm>
            <a:off x="143508" y="1330800"/>
            <a:ext cx="88569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3A3C40"/>
                </a:solidFill>
                <a:effectLst/>
                <a:latin typeface="Geometria"/>
              </a:rPr>
              <a:t>Министерство </a:t>
            </a:r>
            <a:r>
              <a:rPr lang="ru-RU" b="0" i="0" dirty="0">
                <a:solidFill>
                  <a:srgbClr val="3A3C40"/>
                </a:solidFill>
                <a:effectLst/>
                <a:latin typeface="Geometria"/>
              </a:rPr>
              <a:t>науки и высшего образования РФ </a:t>
            </a:r>
            <a:endParaRPr lang="ru-RU" b="0" i="1" dirty="0">
              <a:solidFill>
                <a:srgbClr val="3A3C40"/>
              </a:solidFill>
              <a:effectLst/>
              <a:latin typeface="Geometria"/>
            </a:endParaRPr>
          </a:p>
          <a:p>
            <a:r>
              <a:rPr lang="ru-RU" b="0" i="1" dirty="0">
                <a:solidFill>
                  <a:srgbClr val="3A3C40"/>
                </a:solidFill>
                <a:effectLst/>
                <a:latin typeface="Geometria"/>
              </a:rPr>
              <a:t>«Формирование консорциумов – основа программы стратегического академического лидерства.  В рамках консорциума перед участниками стоит главная задача – реализовать совместные прорывные проекты, направленные на научно-технологическое развитие страны»  - </a:t>
            </a:r>
            <a:r>
              <a:rPr lang="ru-RU" b="0" i="0" dirty="0">
                <a:solidFill>
                  <a:srgbClr val="3A3C40"/>
                </a:solidFill>
                <a:effectLst/>
                <a:latin typeface="Geometria"/>
              </a:rPr>
              <a:t>Министр науки и высшего образования РФ Валерий Фальков. Октябрь 2020</a:t>
            </a:r>
          </a:p>
          <a:p>
            <a:endParaRPr lang="ru-RU" dirty="0">
              <a:solidFill>
                <a:srgbClr val="3A3C40"/>
              </a:solidFill>
              <a:latin typeface="Geometria"/>
            </a:endParaRPr>
          </a:p>
          <a:p>
            <a:r>
              <a:rPr lang="ru-RU" b="0" i="0" dirty="0">
                <a:solidFill>
                  <a:srgbClr val="3A3C40"/>
                </a:solidFill>
                <a:effectLst/>
                <a:latin typeface="Geometria"/>
              </a:rPr>
              <a:t>Российская Академия Наук</a:t>
            </a:r>
            <a:endParaRPr lang="ru-RU" i="1" dirty="0">
              <a:solidFill>
                <a:srgbClr val="3A3C40"/>
              </a:solidFill>
              <a:latin typeface="Geometria"/>
            </a:endParaRPr>
          </a:p>
          <a:p>
            <a:r>
              <a:rPr lang="ru-RU" i="1" dirty="0">
                <a:solidFill>
                  <a:srgbClr val="3A3C40"/>
                </a:solidFill>
                <a:latin typeface="Geometria"/>
              </a:rPr>
              <a:t>«Идея консорциумов, которая вышла сейчас на первый план, – это как раз то, что в условиях ограниченного финансирования поможет нам запустить положительную обратную связь. Это надо очень тщательно выстраивать, чтобы каждая сторона, каждый элемент консорциума понимал, что это будет положительно для него и для всех участников консорциума. Поэтому, действительно, очень важно прописать положение о консорциумах – как они работают, как они позитивно выстраивают свое взаимодействие» - </a:t>
            </a:r>
            <a:r>
              <a:rPr lang="ru-RU" dirty="0">
                <a:solidFill>
                  <a:srgbClr val="3A3C40"/>
                </a:solidFill>
                <a:latin typeface="Geometria"/>
              </a:rPr>
              <a:t>Президент РАН Александр Сергеев. Ноябрь 2020</a:t>
            </a:r>
          </a:p>
          <a:p>
            <a:endParaRPr lang="ru-RU" dirty="0">
              <a:solidFill>
                <a:srgbClr val="3A3C40"/>
              </a:solidFill>
              <a:latin typeface="Geometria"/>
            </a:endParaRPr>
          </a:p>
          <a:p>
            <a:r>
              <a:rPr lang="ru-RU" dirty="0">
                <a:solidFill>
                  <a:srgbClr val="3A3C40"/>
                </a:solidFill>
                <a:latin typeface="Geometria"/>
              </a:rPr>
              <a:t>Университеты</a:t>
            </a:r>
          </a:p>
          <a:p>
            <a:r>
              <a:rPr lang="ru-RU" dirty="0">
                <a:solidFill>
                  <a:srgbClr val="3A3C40"/>
                </a:solidFill>
                <a:latin typeface="Geometria"/>
              </a:rPr>
              <a:t>????????</a:t>
            </a:r>
          </a:p>
        </p:txBody>
      </p:sp>
    </p:spTree>
    <p:extLst>
      <p:ext uri="{BB962C8B-B14F-4D97-AF65-F5344CB8AC3E}">
        <p14:creationId xmlns:p14="http://schemas.microsoft.com/office/powerpoint/2010/main" val="2109661451"/>
      </p:ext>
    </p:extLst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2015</Words>
  <Application>Microsoft Office PowerPoint</Application>
  <PresentationFormat>Экран (16:9)</PresentationFormat>
  <Paragraphs>779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Tahoma</vt:lpstr>
      <vt:lpstr>Exo 2</vt:lpstr>
      <vt:lpstr>Squada One</vt:lpstr>
      <vt:lpstr>Geometria</vt:lpstr>
      <vt:lpstr>Arial</vt:lpstr>
      <vt:lpstr>Verdana</vt:lpstr>
      <vt:lpstr>Fira Sans Extra Condensed Medium</vt:lpstr>
      <vt:lpstr>HelveticaNeueCyr</vt:lpstr>
      <vt:lpstr>Times New Roman</vt:lpstr>
      <vt:lpstr>Roboto Condensed Light</vt:lpstr>
      <vt:lpstr>Calibri</vt:lpstr>
      <vt:lpstr>Tech Newsletter by Slidesgo</vt:lpstr>
      <vt:lpstr>Консорциум - это решение проблемы или его видимость?</vt:lpstr>
      <vt:lpstr>СОДЕРЖАНИЕ</vt:lpstr>
      <vt:lpstr>КЛЮЧЕВЫЕ ПОКАЗАТЕЛИ НАУЧНО-ТЕХНОЛОГИЧЕСКОГО РАЗВИТИЯ РФ</vt:lpstr>
      <vt:lpstr>ОСНОВНЫЕ НАПРАВЛЕНИЯ ГОСУДАРСТВЕННОЙ ПОЛИТИКИ В ОБЛАСТИ НАУЧНО-ТЕХНОЛОГИЧЕСКОГО РАЗВИТИЯ </vt:lpstr>
      <vt:lpstr>БОЛЬШИЕ ВЫЗОВЫ И ПРИОРИТЕТЫ НАУЧНО-ТЕХНОЛОГИЧЕСКОГО РАЗВИТИЯ </vt:lpstr>
      <vt:lpstr>ВНУТРЕННИЕ ЗАТРАТЫ НА ИССЛЕДОВАНИЯ И РАЗРАБОТКИ ЗА СЧЕТ ВСЕХ ИСТОЧНИКОВ В ТЕКУЩИХ ЦЕНАХ, В ПРОЦЕНТАХ ОТ ВАЛОВОГО ВНУТРЕННЕГО ПРОДУКТА </vt:lpstr>
      <vt:lpstr>Объем бюджетного финансирования инструментов, млн. руб.</vt:lpstr>
      <vt:lpstr>Консорциум:</vt:lpstr>
      <vt:lpstr>Зачем?</vt:lpstr>
      <vt:lpstr>Преимущества консорциумов</vt:lpstr>
      <vt:lpstr>Недостатки консорциумов</vt:lpstr>
      <vt:lpstr>ВИДЫ И РЕЗУЛЬТАТЫ КОНСОРЦИУМОВ</vt:lpstr>
      <vt:lpstr>Цели и Участники консорциума</vt:lpstr>
      <vt:lpstr>Виды консорциумов</vt:lpstr>
      <vt:lpstr>Виды консорциумов</vt:lpstr>
      <vt:lpstr>ПРОМЕЖУТОЧНЫЕ РЕЗУЛЬТАТЫ</vt:lpstr>
      <vt:lpstr>ТЕРРИТОРИАЛЬНОЕ РАСПРЕДЕЛЕНИЕ ОБЪЕКТОВ НАУЧНО-ТЕХНОЛОГИЧЕСКОЙ ИНФРАСТРУКТУРЫ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развития научной инфраструктуры</vt:lpstr>
      <vt:lpstr>Овчинникова Анна Владимировна директор УФ ИЭ УрО РАН д.э.н.   ovchinnikkova.av@uiec.ru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NEWSLETTER</dc:title>
  <dc:creator>Hp-pc</dc:creator>
  <cp:lastModifiedBy>Анна Овчинникова</cp:lastModifiedBy>
  <cp:revision>85</cp:revision>
  <cp:lastPrinted>2021-03-16T02:27:26Z</cp:lastPrinted>
  <dcterms:modified xsi:type="dcterms:W3CDTF">2021-04-01T03:40:15Z</dcterms:modified>
</cp:coreProperties>
</file>